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1" r:id="rId2"/>
    <p:sldMasterId id="2147483677" r:id="rId3"/>
  </p:sldMasterIdLst>
  <p:notesMasterIdLst>
    <p:notesMasterId r:id="rId39"/>
  </p:notesMasterIdLst>
  <p:handoutMasterIdLst>
    <p:handoutMasterId r:id="rId40"/>
  </p:handoutMasterIdLst>
  <p:sldIdLst>
    <p:sldId id="256" r:id="rId4"/>
    <p:sldId id="335" r:id="rId5"/>
    <p:sldId id="336" r:id="rId6"/>
    <p:sldId id="317" r:id="rId7"/>
    <p:sldId id="338" r:id="rId8"/>
    <p:sldId id="318" r:id="rId9"/>
    <p:sldId id="319" r:id="rId10"/>
    <p:sldId id="302" r:id="rId11"/>
    <p:sldId id="303" r:id="rId12"/>
    <p:sldId id="334" r:id="rId13"/>
    <p:sldId id="321" r:id="rId14"/>
    <p:sldId id="304" r:id="rId15"/>
    <p:sldId id="305" r:id="rId16"/>
    <p:sldId id="345" r:id="rId17"/>
    <p:sldId id="346" r:id="rId18"/>
    <p:sldId id="331" r:id="rId19"/>
    <p:sldId id="307" r:id="rId20"/>
    <p:sldId id="332" r:id="rId21"/>
    <p:sldId id="333" r:id="rId22"/>
    <p:sldId id="308" r:id="rId23"/>
    <p:sldId id="339" r:id="rId24"/>
    <p:sldId id="322" r:id="rId25"/>
    <p:sldId id="323" r:id="rId26"/>
    <p:sldId id="324" r:id="rId27"/>
    <p:sldId id="325" r:id="rId28"/>
    <p:sldId id="309" r:id="rId29"/>
    <p:sldId id="341" r:id="rId30"/>
    <p:sldId id="344" r:id="rId31"/>
    <p:sldId id="312" r:id="rId32"/>
    <p:sldId id="313" r:id="rId33"/>
    <p:sldId id="342" r:id="rId34"/>
    <p:sldId id="343" r:id="rId35"/>
    <p:sldId id="306" r:id="rId36"/>
    <p:sldId id="315" r:id="rId37"/>
    <p:sldId id="337" r:id="rId3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02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4302" autoAdjust="0"/>
    <p:restoredTop sz="85917" autoAdjust="0"/>
  </p:normalViewPr>
  <p:slideViewPr>
    <p:cSldViewPr snapToGrid="0" snapToObjects="1">
      <p:cViewPr varScale="1">
        <p:scale>
          <a:sx n="58" d="100"/>
          <a:sy n="58" d="100"/>
        </p:scale>
        <p:origin x="-1548" y="-68"/>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hris%20Wolf\Documents\Papers\Milk-to-Feed%20Price%20Ratio\MI%20vs%20NASS%20measures%202001-2012.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337327601207945E-2"/>
          <c:y val="5.8779355702016249E-2"/>
          <c:w val="0.9146577189214985"/>
          <c:h val="0.81378322901944944"/>
        </c:manualLayout>
      </c:layout>
      <c:lineChart>
        <c:grouping val="standard"/>
        <c:varyColors val="0"/>
        <c:ser>
          <c:idx val="4"/>
          <c:order val="0"/>
          <c:tx>
            <c:strRef>
              <c:f>Sheet3!$F$1</c:f>
              <c:strCache>
                <c:ptCount val="1"/>
                <c:pt idx="0">
                  <c:v>IOFC ($/cwt)</c:v>
                </c:pt>
              </c:strCache>
            </c:strRef>
          </c:tx>
          <c:spPr>
            <a:ln w="50800">
              <a:solidFill>
                <a:srgbClr val="FF0000"/>
              </a:solidFill>
            </a:ln>
          </c:spPr>
          <c:marker>
            <c:symbol val="none"/>
          </c:marker>
          <c:cat>
            <c:numRef>
              <c:f>Sheet3!$A$2:$A$14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Sheet3!$F$2:$F$14</c:f>
              <c:numCache>
                <c:formatCode>General</c:formatCode>
                <c:ptCount val="13"/>
                <c:pt idx="0">
                  <c:v>5.92</c:v>
                </c:pt>
                <c:pt idx="1">
                  <c:v>8.48</c:v>
                </c:pt>
                <c:pt idx="2">
                  <c:v>5.46</c:v>
                </c:pt>
                <c:pt idx="3">
                  <c:v>5.41</c:v>
                </c:pt>
                <c:pt idx="4">
                  <c:v>8.9499999999999993</c:v>
                </c:pt>
                <c:pt idx="5">
                  <c:v>7.56</c:v>
                </c:pt>
                <c:pt idx="6">
                  <c:v>5.15</c:v>
                </c:pt>
                <c:pt idx="7">
                  <c:v>10.66</c:v>
                </c:pt>
                <c:pt idx="8">
                  <c:v>6.87</c:v>
                </c:pt>
                <c:pt idx="9">
                  <c:v>1.9</c:v>
                </c:pt>
                <c:pt idx="10">
                  <c:v>6.74</c:v>
                </c:pt>
                <c:pt idx="11">
                  <c:v>8.0899999999999981</c:v>
                </c:pt>
                <c:pt idx="12">
                  <c:v>5.6500000000000021</c:v>
                </c:pt>
              </c:numCache>
            </c:numRef>
          </c:val>
          <c:smooth val="0"/>
        </c:ser>
        <c:ser>
          <c:idx val="5"/>
          <c:order val="1"/>
          <c:tx>
            <c:strRef>
              <c:f>Sheet3!$G$1</c:f>
              <c:strCache>
                <c:ptCount val="1"/>
                <c:pt idx="0">
                  <c:v>IOPFC</c:v>
                </c:pt>
              </c:strCache>
            </c:strRef>
          </c:tx>
          <c:spPr>
            <a:ln w="50800">
              <a:prstDash val="sysDot"/>
            </a:ln>
          </c:spPr>
          <c:marker>
            <c:symbol val="none"/>
          </c:marker>
          <c:cat>
            <c:numRef>
              <c:f>Sheet3!$A$2:$A$14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Sheet3!$G$2:$G$14</c:f>
              <c:numCache>
                <c:formatCode>General</c:formatCode>
                <c:ptCount val="13"/>
                <c:pt idx="0">
                  <c:v>9.41</c:v>
                </c:pt>
                <c:pt idx="1">
                  <c:v>11.280000000000001</c:v>
                </c:pt>
                <c:pt idx="2">
                  <c:v>9.02</c:v>
                </c:pt>
                <c:pt idx="3">
                  <c:v>9.0299999999999994</c:v>
                </c:pt>
                <c:pt idx="4">
                  <c:v>12.060000000000002</c:v>
                </c:pt>
                <c:pt idx="5">
                  <c:v>11.64</c:v>
                </c:pt>
                <c:pt idx="6">
                  <c:v>9.6999999999999993</c:v>
                </c:pt>
                <c:pt idx="7">
                  <c:v>14.89</c:v>
                </c:pt>
                <c:pt idx="8">
                  <c:v>13.850000000000001</c:v>
                </c:pt>
                <c:pt idx="9">
                  <c:v>8.75</c:v>
                </c:pt>
                <c:pt idx="10">
                  <c:v>11.950000000000001</c:v>
                </c:pt>
                <c:pt idx="11">
                  <c:v>14.639999999999999</c:v>
                </c:pt>
                <c:pt idx="12">
                  <c:v>12.530000000000001</c:v>
                </c:pt>
              </c:numCache>
            </c:numRef>
          </c:val>
          <c:smooth val="0"/>
        </c:ser>
        <c:ser>
          <c:idx val="7"/>
          <c:order val="2"/>
          <c:tx>
            <c:strRef>
              <c:f>Sheet3!$I$1</c:f>
              <c:strCache>
                <c:ptCount val="1"/>
                <c:pt idx="0">
                  <c:v>MPP IOFC</c:v>
                </c:pt>
              </c:strCache>
            </c:strRef>
          </c:tx>
          <c:spPr>
            <a:ln w="50800">
              <a:solidFill>
                <a:srgbClr val="00B050"/>
              </a:solidFill>
              <a:prstDash val="sysDash"/>
            </a:ln>
          </c:spPr>
          <c:marker>
            <c:symbol val="none"/>
          </c:marker>
          <c:cat>
            <c:numRef>
              <c:f>Sheet3!$A$2:$A$14</c:f>
              <c:numCache>
                <c:formatCode>General</c:formatCode>
                <c:ptCount val="13"/>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numCache>
            </c:numRef>
          </c:cat>
          <c:val>
            <c:numRef>
              <c:f>Sheet3!$I$2:$I$14</c:f>
              <c:numCache>
                <c:formatCode>General</c:formatCode>
                <c:ptCount val="13"/>
                <c:pt idx="0">
                  <c:v>7.89</c:v>
                </c:pt>
                <c:pt idx="1">
                  <c:v>10.29</c:v>
                </c:pt>
                <c:pt idx="2">
                  <c:v>7.2</c:v>
                </c:pt>
                <c:pt idx="3">
                  <c:v>7.34</c:v>
                </c:pt>
                <c:pt idx="4">
                  <c:v>10.36</c:v>
                </c:pt>
                <c:pt idx="5">
                  <c:v>10.24</c:v>
                </c:pt>
                <c:pt idx="6">
                  <c:v>7.67</c:v>
                </c:pt>
                <c:pt idx="7">
                  <c:v>12</c:v>
                </c:pt>
                <c:pt idx="8">
                  <c:v>8.5500000000000007</c:v>
                </c:pt>
                <c:pt idx="9">
                  <c:v>4.58</c:v>
                </c:pt>
                <c:pt idx="10">
                  <c:v>8.24</c:v>
                </c:pt>
                <c:pt idx="11">
                  <c:v>8.82</c:v>
                </c:pt>
                <c:pt idx="12">
                  <c:v>5.32</c:v>
                </c:pt>
              </c:numCache>
            </c:numRef>
          </c:val>
          <c:smooth val="0"/>
        </c:ser>
        <c:dLbls>
          <c:showLegendKey val="0"/>
          <c:showVal val="0"/>
          <c:showCatName val="0"/>
          <c:showSerName val="0"/>
          <c:showPercent val="0"/>
          <c:showBubbleSize val="0"/>
        </c:dLbls>
        <c:marker val="1"/>
        <c:smooth val="0"/>
        <c:axId val="131051904"/>
        <c:axId val="131053440"/>
      </c:lineChart>
      <c:catAx>
        <c:axId val="131051904"/>
        <c:scaling>
          <c:orientation val="minMax"/>
        </c:scaling>
        <c:delete val="0"/>
        <c:axPos val="b"/>
        <c:numFmt formatCode="General" sourceLinked="1"/>
        <c:majorTickMark val="none"/>
        <c:minorTickMark val="none"/>
        <c:tickLblPos val="nextTo"/>
        <c:txPr>
          <a:bodyPr/>
          <a:lstStyle/>
          <a:p>
            <a:pPr>
              <a:defRPr sz="1600"/>
            </a:pPr>
            <a:endParaRPr lang="en-US"/>
          </a:p>
        </c:txPr>
        <c:crossAx val="131053440"/>
        <c:crosses val="autoZero"/>
        <c:auto val="1"/>
        <c:lblAlgn val="ctr"/>
        <c:lblOffset val="100"/>
        <c:noMultiLvlLbl val="0"/>
      </c:catAx>
      <c:valAx>
        <c:axId val="131053440"/>
        <c:scaling>
          <c:orientation val="minMax"/>
        </c:scaling>
        <c:delete val="0"/>
        <c:axPos val="l"/>
        <c:majorGridlines/>
        <c:numFmt formatCode="General" sourceLinked="1"/>
        <c:majorTickMark val="none"/>
        <c:minorTickMark val="none"/>
        <c:tickLblPos val="nextTo"/>
        <c:spPr>
          <a:ln w="9525">
            <a:noFill/>
          </a:ln>
        </c:spPr>
        <c:txPr>
          <a:bodyPr/>
          <a:lstStyle/>
          <a:p>
            <a:pPr>
              <a:defRPr sz="2000"/>
            </a:pPr>
            <a:endParaRPr lang="en-US"/>
          </a:p>
        </c:txPr>
        <c:crossAx val="131051904"/>
        <c:crosses val="autoZero"/>
        <c:crossBetween val="between"/>
      </c:valAx>
    </c:plotArea>
    <c:legend>
      <c:legendPos val="b"/>
      <c:layout>
        <c:manualLayout>
          <c:xMode val="edge"/>
          <c:yMode val="edge"/>
          <c:x val="0.151547241527972"/>
          <c:y val="0.91999287294203369"/>
          <c:w val="0.696905516944056"/>
          <c:h val="8.0007127057966365E-2"/>
        </c:manualLayout>
      </c:layout>
      <c:overlay val="0"/>
      <c:txPr>
        <a:bodyPr/>
        <a:lstStyle/>
        <a:p>
          <a:pPr>
            <a:defRPr sz="18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600"/>
            </a:pPr>
            <a:r>
              <a:rPr lang="en-US" sz="1600"/>
              <a:t>MPP</a:t>
            </a:r>
            <a:r>
              <a:rPr lang="en-US" sz="1600" baseline="0"/>
              <a:t> Cost vs. </a:t>
            </a:r>
            <a:r>
              <a:rPr lang="en-US" sz="1600"/>
              <a:t>Coverage Level vs. Coverage % </a:t>
            </a:r>
          </a:p>
        </c:rich>
      </c:tx>
      <c:layout/>
      <c:overlay val="0"/>
    </c:title>
    <c:autoTitleDeleted val="0"/>
    <c:view3D>
      <c:rotX val="20"/>
      <c:rotY val="260"/>
      <c:rAngAx val="0"/>
      <c:perspective val="60"/>
    </c:view3D>
    <c:floor>
      <c:thickness val="0"/>
    </c:floor>
    <c:sideWall>
      <c:thickness val="0"/>
    </c:sideWall>
    <c:backWall>
      <c:thickness val="0"/>
    </c:backWall>
    <c:plotArea>
      <c:layout/>
      <c:surface3DChart>
        <c:wireframe val="0"/>
        <c:ser>
          <c:idx val="0"/>
          <c:order val="0"/>
          <c:tx>
            <c:strRef>
              <c:f>'CLevel-C%'!$F$3</c:f>
              <c:strCache>
                <c:ptCount val="1"/>
                <c:pt idx="0">
                  <c:v>8</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'CLevel-C%'!$G$3:$T$3</c:f>
              <c:numCache>
                <c:formatCode>0.00</c:formatCode>
                <c:ptCount val="14"/>
                <c:pt idx="0">
                  <c:v>7186.9874999999993</c:v>
                </c:pt>
                <c:pt idx="1">
                  <c:v>8624.3849999999984</c:v>
                </c:pt>
                <c:pt idx="2">
                  <c:v>10061.782499999999</c:v>
                </c:pt>
                <c:pt idx="3">
                  <c:v>11499.179999999998</c:v>
                </c:pt>
                <c:pt idx="4">
                  <c:v>12936.577499999999</c:v>
                </c:pt>
                <c:pt idx="5">
                  <c:v>14373.974999999999</c:v>
                </c:pt>
                <c:pt idx="6">
                  <c:v>15811.372500000001</c:v>
                </c:pt>
                <c:pt idx="7">
                  <c:v>17248.769999999997</c:v>
                </c:pt>
                <c:pt idx="8">
                  <c:v>18686.1675</c:v>
                </c:pt>
                <c:pt idx="9">
                  <c:v>22216.944</c:v>
                </c:pt>
                <c:pt idx="10">
                  <c:v>26332.44</c:v>
                </c:pt>
                <c:pt idx="11">
                  <c:v>30447.936000000002</c:v>
                </c:pt>
                <c:pt idx="12">
                  <c:v>34563.432000000001</c:v>
                </c:pt>
                <c:pt idx="13">
                  <c:v>38678.928</c:v>
                </c:pt>
              </c:numCache>
            </c:numRef>
          </c:val>
        </c:ser>
        <c:ser>
          <c:idx val="1"/>
          <c:order val="1"/>
          <c:tx>
            <c:strRef>
              <c:f>'CLevel-C%'!$F$4</c:f>
              <c:strCache>
                <c:ptCount val="1"/>
                <c:pt idx="0">
                  <c:v>7.5</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'CLevel-C%'!$G$4:$T$4</c:f>
              <c:numCache>
                <c:formatCode>0.00</c:formatCode>
                <c:ptCount val="14"/>
                <c:pt idx="0">
                  <c:v>3404.3625000000002</c:v>
                </c:pt>
                <c:pt idx="1">
                  <c:v>4085.2349999999997</c:v>
                </c:pt>
                <c:pt idx="2">
                  <c:v>4766.1075000000001</c:v>
                </c:pt>
                <c:pt idx="3">
                  <c:v>5446.98</c:v>
                </c:pt>
                <c:pt idx="4">
                  <c:v>6127.8525000000009</c:v>
                </c:pt>
                <c:pt idx="5">
                  <c:v>6808.7250000000004</c:v>
                </c:pt>
                <c:pt idx="6">
                  <c:v>7489.5975000000017</c:v>
                </c:pt>
                <c:pt idx="7">
                  <c:v>8170.4699999999993</c:v>
                </c:pt>
                <c:pt idx="8">
                  <c:v>8851.3425000000007</c:v>
                </c:pt>
                <c:pt idx="9">
                  <c:v>11507.324000000001</c:v>
                </c:pt>
                <c:pt idx="10">
                  <c:v>14714.99</c:v>
                </c:pt>
                <c:pt idx="11">
                  <c:v>17922.656000000003</c:v>
                </c:pt>
                <c:pt idx="12">
                  <c:v>21130.322</c:v>
                </c:pt>
                <c:pt idx="13">
                  <c:v>24337.988000000001</c:v>
                </c:pt>
              </c:numCache>
            </c:numRef>
          </c:val>
        </c:ser>
        <c:ser>
          <c:idx val="2"/>
          <c:order val="2"/>
          <c:tx>
            <c:strRef>
              <c:f>'CLevel-C%'!$F$5</c:f>
              <c:strCache>
                <c:ptCount val="1"/>
                <c:pt idx="0">
                  <c:v>7</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'CLevel-C%'!$G$5:$T$5</c:f>
              <c:numCache>
                <c:formatCode>0.00</c:formatCode>
                <c:ptCount val="14"/>
                <c:pt idx="0">
                  <c:v>2466.2715000000003</c:v>
                </c:pt>
                <c:pt idx="1">
                  <c:v>2959.5257999999999</c:v>
                </c:pt>
                <c:pt idx="2">
                  <c:v>3452.7801000000004</c:v>
                </c:pt>
                <c:pt idx="3">
                  <c:v>3946.0344</c:v>
                </c:pt>
                <c:pt idx="4">
                  <c:v>4439.2887000000001</c:v>
                </c:pt>
                <c:pt idx="5">
                  <c:v>4932.5430000000006</c:v>
                </c:pt>
                <c:pt idx="6">
                  <c:v>5425.7973000000011</c:v>
                </c:pt>
                <c:pt idx="7">
                  <c:v>5919.0515999999998</c:v>
                </c:pt>
                <c:pt idx="8">
                  <c:v>6412.3059000000003</c:v>
                </c:pt>
                <c:pt idx="9">
                  <c:v>8483.2819999999992</c:v>
                </c:pt>
                <c:pt idx="10">
                  <c:v>10994.945</c:v>
                </c:pt>
                <c:pt idx="11">
                  <c:v>13506.608</c:v>
                </c:pt>
                <c:pt idx="12">
                  <c:v>16018.271000000001</c:v>
                </c:pt>
                <c:pt idx="13">
                  <c:v>18529.934000000001</c:v>
                </c:pt>
              </c:numCache>
            </c:numRef>
          </c:val>
        </c:ser>
        <c:ser>
          <c:idx val="3"/>
          <c:order val="3"/>
          <c:tx>
            <c:strRef>
              <c:f>'CLevel-C%'!$F$6</c:f>
              <c:strCache>
                <c:ptCount val="1"/>
                <c:pt idx="0">
                  <c:v>6.5</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'CLevel-C%'!$G$6:$T$6</c:f>
              <c:numCache>
                <c:formatCode>0.00</c:formatCode>
                <c:ptCount val="14"/>
                <c:pt idx="0">
                  <c:v>1028.874</c:v>
                </c:pt>
                <c:pt idx="1">
                  <c:v>1234.6487999999999</c:v>
                </c:pt>
                <c:pt idx="2">
                  <c:v>1440.4236000000001</c:v>
                </c:pt>
                <c:pt idx="3">
                  <c:v>1646.1984</c:v>
                </c:pt>
                <c:pt idx="4">
                  <c:v>1851.9732000000001</c:v>
                </c:pt>
                <c:pt idx="5">
                  <c:v>2057.748</c:v>
                </c:pt>
                <c:pt idx="6">
                  <c:v>2263.5228000000006</c:v>
                </c:pt>
                <c:pt idx="7">
                  <c:v>2469.2975999999999</c:v>
                </c:pt>
                <c:pt idx="8">
                  <c:v>2675.0724000000005</c:v>
                </c:pt>
                <c:pt idx="9">
                  <c:v>3405.9659999999999</c:v>
                </c:pt>
                <c:pt idx="10">
                  <c:v>4283.5349999999999</c:v>
                </c:pt>
                <c:pt idx="11">
                  <c:v>5161.1039999999994</c:v>
                </c:pt>
                <c:pt idx="12">
                  <c:v>6038.6729999999998</c:v>
                </c:pt>
                <c:pt idx="13">
                  <c:v>6916.2419999999993</c:v>
                </c:pt>
              </c:numCache>
            </c:numRef>
          </c:val>
        </c:ser>
        <c:ser>
          <c:idx val="4"/>
          <c:order val="4"/>
          <c:tx>
            <c:strRef>
              <c:f>'CLevel-C%'!$F$7</c:f>
              <c:strCache>
                <c:ptCount val="1"/>
                <c:pt idx="0">
                  <c:v>6</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'CLevel-C%'!$G$7:$T$7</c:f>
              <c:numCache>
                <c:formatCode>0.00</c:formatCode>
                <c:ptCount val="14"/>
                <c:pt idx="0">
                  <c:v>635.48099999999999</c:v>
                </c:pt>
                <c:pt idx="1">
                  <c:v>762.57719999999995</c:v>
                </c:pt>
                <c:pt idx="2">
                  <c:v>889.67340000000013</c:v>
                </c:pt>
                <c:pt idx="3">
                  <c:v>1016.7696000000001</c:v>
                </c:pt>
                <c:pt idx="4">
                  <c:v>1143.8658</c:v>
                </c:pt>
                <c:pt idx="5">
                  <c:v>1270.962</c:v>
                </c:pt>
                <c:pt idx="6">
                  <c:v>1398.0582000000004</c:v>
                </c:pt>
                <c:pt idx="7">
                  <c:v>1525.1543999999999</c:v>
                </c:pt>
                <c:pt idx="8">
                  <c:v>1652.2506000000003</c:v>
                </c:pt>
                <c:pt idx="9">
                  <c:v>2046.6369999999999</c:v>
                </c:pt>
                <c:pt idx="10">
                  <c:v>2515.6824999999999</c:v>
                </c:pt>
                <c:pt idx="11">
                  <c:v>2984.7280000000001</c:v>
                </c:pt>
                <c:pt idx="12">
                  <c:v>3453.7735000000002</c:v>
                </c:pt>
                <c:pt idx="13">
                  <c:v>3922.819</c:v>
                </c:pt>
              </c:numCache>
            </c:numRef>
          </c:val>
        </c:ser>
        <c:ser>
          <c:idx val="5"/>
          <c:order val="5"/>
          <c:tx>
            <c:strRef>
              <c:f>'CLevel-C%'!$F$8</c:f>
              <c:strCache>
                <c:ptCount val="1"/>
                <c:pt idx="0">
                  <c:v>5.5</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'CLevel-C%'!$G$8:$T$8</c:f>
              <c:numCache>
                <c:formatCode>0.00</c:formatCode>
                <c:ptCount val="14"/>
                <c:pt idx="0">
                  <c:v>453.91499999999996</c:v>
                </c:pt>
                <c:pt idx="1">
                  <c:v>544.69799999999998</c:v>
                </c:pt>
                <c:pt idx="2">
                  <c:v>635.48099999999999</c:v>
                </c:pt>
                <c:pt idx="3">
                  <c:v>726.2639999999999</c:v>
                </c:pt>
                <c:pt idx="4">
                  <c:v>817.04700000000003</c:v>
                </c:pt>
                <c:pt idx="5">
                  <c:v>907.82999999999993</c:v>
                </c:pt>
                <c:pt idx="6">
                  <c:v>998.61300000000017</c:v>
                </c:pt>
                <c:pt idx="7">
                  <c:v>1089.396</c:v>
                </c:pt>
                <c:pt idx="8">
                  <c:v>1180.1790000000001</c:v>
                </c:pt>
                <c:pt idx="9">
                  <c:v>1436.54</c:v>
                </c:pt>
                <c:pt idx="10">
                  <c:v>1739.15</c:v>
                </c:pt>
                <c:pt idx="11">
                  <c:v>2041.76</c:v>
                </c:pt>
                <c:pt idx="12">
                  <c:v>2344.37</c:v>
                </c:pt>
                <c:pt idx="13">
                  <c:v>2646.98</c:v>
                </c:pt>
              </c:numCache>
            </c:numRef>
          </c:val>
        </c:ser>
        <c:ser>
          <c:idx val="6"/>
          <c:order val="6"/>
          <c:tx>
            <c:strRef>
              <c:f>'CLevel-C%'!$F$9</c:f>
              <c:strCache>
                <c:ptCount val="1"/>
                <c:pt idx="0">
                  <c:v>5</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'CLevel-C%'!$G$9:$T$9</c:f>
              <c:numCache>
                <c:formatCode>0.00</c:formatCode>
                <c:ptCount val="14"/>
                <c:pt idx="0">
                  <c:v>287.47949999999997</c:v>
                </c:pt>
                <c:pt idx="1">
                  <c:v>344.97539999999998</c:v>
                </c:pt>
                <c:pt idx="2">
                  <c:v>402.47129999999999</c:v>
                </c:pt>
                <c:pt idx="3">
                  <c:v>459.96719999999999</c:v>
                </c:pt>
                <c:pt idx="4">
                  <c:v>517.46310000000005</c:v>
                </c:pt>
                <c:pt idx="5">
                  <c:v>574.95899999999995</c:v>
                </c:pt>
                <c:pt idx="6">
                  <c:v>632.45490000000007</c:v>
                </c:pt>
                <c:pt idx="7">
                  <c:v>689.95079999999996</c:v>
                </c:pt>
                <c:pt idx="8">
                  <c:v>747.44670000000008</c:v>
                </c:pt>
                <c:pt idx="9">
                  <c:v>854.61599999999999</c:v>
                </c:pt>
                <c:pt idx="10">
                  <c:v>975.66</c:v>
                </c:pt>
                <c:pt idx="11">
                  <c:v>1096.704</c:v>
                </c:pt>
                <c:pt idx="12">
                  <c:v>1217.748</c:v>
                </c:pt>
                <c:pt idx="13">
                  <c:v>1338.7919999999999</c:v>
                </c:pt>
              </c:numCache>
            </c:numRef>
          </c:val>
        </c:ser>
        <c:ser>
          <c:idx val="7"/>
          <c:order val="7"/>
          <c:tx>
            <c:strRef>
              <c:f>'CLevel-C%'!$F$10</c:f>
              <c:strCache>
                <c:ptCount val="1"/>
                <c:pt idx="0">
                  <c:v>4.5</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'CLevel-C%'!$G$10:$T$10</c:f>
              <c:numCache>
                <c:formatCode>0.00</c:formatCode>
                <c:ptCount val="14"/>
                <c:pt idx="0">
                  <c:v>121.044</c:v>
                </c:pt>
                <c:pt idx="1">
                  <c:v>145.25279999999998</c:v>
                </c:pt>
                <c:pt idx="2">
                  <c:v>169.4616</c:v>
                </c:pt>
                <c:pt idx="3">
                  <c:v>193.6704</c:v>
                </c:pt>
                <c:pt idx="4">
                  <c:v>217.87920000000003</c:v>
                </c:pt>
                <c:pt idx="5">
                  <c:v>242.08799999999999</c:v>
                </c:pt>
                <c:pt idx="6">
                  <c:v>266.29680000000008</c:v>
                </c:pt>
                <c:pt idx="7">
                  <c:v>290.50559999999996</c:v>
                </c:pt>
                <c:pt idx="8">
                  <c:v>314.71440000000001</c:v>
                </c:pt>
                <c:pt idx="9">
                  <c:v>367.30799999999999</c:v>
                </c:pt>
                <c:pt idx="10">
                  <c:v>427.83</c:v>
                </c:pt>
                <c:pt idx="11">
                  <c:v>488.35199999999998</c:v>
                </c:pt>
                <c:pt idx="12">
                  <c:v>548.87400000000002</c:v>
                </c:pt>
                <c:pt idx="13">
                  <c:v>609.39599999999996</c:v>
                </c:pt>
              </c:numCache>
            </c:numRef>
          </c:val>
        </c:ser>
        <c:ser>
          <c:idx val="8"/>
          <c:order val="8"/>
          <c:tx>
            <c:strRef>
              <c:f>'CLevel-C%'!$F$11</c:f>
              <c:strCache>
                <c:ptCount val="1"/>
                <c:pt idx="0">
                  <c:v>4</c:v>
                </c:pt>
              </c:strCache>
            </c:strRef>
          </c:tx>
          <c:cat>
            <c:numRef>
              <c:f>'CLevel-C%'!$G$2:$T$2</c:f>
              <c:numCache>
                <c:formatCode>General</c:formatCode>
                <c:ptCount val="14"/>
                <c:pt idx="0">
                  <c:v>0.25</c:v>
                </c:pt>
                <c:pt idx="1">
                  <c:v>0.3</c:v>
                </c:pt>
                <c:pt idx="2">
                  <c:v>0.35</c:v>
                </c:pt>
                <c:pt idx="3">
                  <c:v>0.4</c:v>
                </c:pt>
                <c:pt idx="4">
                  <c:v>0.45</c:v>
                </c:pt>
                <c:pt idx="5">
                  <c:v>0.5</c:v>
                </c:pt>
                <c:pt idx="6">
                  <c:v>0.55000000000000004</c:v>
                </c:pt>
                <c:pt idx="7">
                  <c:v>0.6</c:v>
                </c:pt>
                <c:pt idx="8">
                  <c:v>0.65</c:v>
                </c:pt>
                <c:pt idx="9">
                  <c:v>0.7</c:v>
                </c:pt>
                <c:pt idx="10">
                  <c:v>0.75</c:v>
                </c:pt>
                <c:pt idx="11">
                  <c:v>0.8</c:v>
                </c:pt>
                <c:pt idx="12">
                  <c:v>0.85</c:v>
                </c:pt>
                <c:pt idx="13">
                  <c:v>0.9</c:v>
                </c:pt>
              </c:numCache>
            </c:numRef>
          </c:cat>
          <c:val>
            <c:numRef>
              <c:f>'CLevel-C%'!$G$11:$T$11</c:f>
              <c:numCache>
                <c:formatCode>0.00</c:formatCode>
                <c:ptCount val="14"/>
                <c:pt idx="0">
                  <c:v>0</c:v>
                </c:pt>
                <c:pt idx="1">
                  <c:v>0</c:v>
                </c:pt>
                <c:pt idx="2">
                  <c:v>0</c:v>
                </c:pt>
                <c:pt idx="3">
                  <c:v>0</c:v>
                </c:pt>
                <c:pt idx="4">
                  <c:v>0</c:v>
                </c:pt>
                <c:pt idx="5">
                  <c:v>0</c:v>
                </c:pt>
                <c:pt idx="6">
                  <c:v>0</c:v>
                </c:pt>
                <c:pt idx="7">
                  <c:v>0</c:v>
                </c:pt>
                <c:pt idx="8">
                  <c:v>0</c:v>
                </c:pt>
                <c:pt idx="9">
                  <c:v>0</c:v>
                </c:pt>
                <c:pt idx="10">
                  <c:v>0</c:v>
                </c:pt>
                <c:pt idx="11">
                  <c:v>0</c:v>
                </c:pt>
                <c:pt idx="12">
                  <c:v>0</c:v>
                </c:pt>
                <c:pt idx="13">
                  <c:v>0</c:v>
                </c:pt>
              </c:numCache>
            </c:numRef>
          </c:val>
        </c:ser>
        <c:bandFmts/>
        <c:axId val="149322368"/>
        <c:axId val="149336448"/>
        <c:axId val="148753920"/>
      </c:surface3DChart>
      <c:catAx>
        <c:axId val="149322368"/>
        <c:scaling>
          <c:orientation val="minMax"/>
        </c:scaling>
        <c:delete val="0"/>
        <c:axPos val="b"/>
        <c:majorGridlines/>
        <c:numFmt formatCode="General" sourceLinked="1"/>
        <c:majorTickMark val="none"/>
        <c:minorTickMark val="none"/>
        <c:tickLblPos val="nextTo"/>
        <c:crossAx val="149336448"/>
        <c:crosses val="autoZero"/>
        <c:auto val="1"/>
        <c:lblAlgn val="ctr"/>
        <c:lblOffset val="100"/>
        <c:noMultiLvlLbl val="0"/>
      </c:catAx>
      <c:valAx>
        <c:axId val="149336448"/>
        <c:scaling>
          <c:orientation val="minMax"/>
        </c:scaling>
        <c:delete val="0"/>
        <c:axPos val="r"/>
        <c:majorGridlines/>
        <c:numFmt formatCode="&quot;$&quot;#,##0" sourceLinked="0"/>
        <c:majorTickMark val="none"/>
        <c:minorTickMark val="none"/>
        <c:tickLblPos val="nextTo"/>
        <c:crossAx val="149322368"/>
        <c:crosses val="autoZero"/>
        <c:crossBetween val="midCat"/>
      </c:valAx>
      <c:serAx>
        <c:axId val="148753920"/>
        <c:scaling>
          <c:orientation val="minMax"/>
        </c:scaling>
        <c:delete val="0"/>
        <c:axPos val="b"/>
        <c:majorGridlines/>
        <c:majorTickMark val="none"/>
        <c:minorTickMark val="none"/>
        <c:tickLblPos val="nextTo"/>
        <c:crossAx val="149336448"/>
        <c:crosses val="autoZero"/>
      </c:serAx>
      <c:spPr>
        <a:noFill/>
      </c:spPr>
    </c:plotArea>
    <c:plotVisOnly val="1"/>
    <c:dispBlanksAs val="zero"/>
    <c:showDLblsOverMax val="0"/>
  </c:chart>
  <c:spPr>
    <a:gradFill>
      <a:gsLst>
        <a:gs pos="0">
          <a:srgbClr val="00B050"/>
        </a:gs>
        <a:gs pos="39999">
          <a:srgbClr val="85C2FF"/>
        </a:gs>
        <a:gs pos="70000">
          <a:srgbClr val="C4D6EB"/>
        </a:gs>
        <a:gs pos="100000">
          <a:srgbClr val="FFEBFA"/>
        </a:gs>
      </a:gsLst>
      <a:lin ang="5400000" scaled="0"/>
    </a:gradFill>
    <a:ln>
      <a:solidFill>
        <a:schemeClr val="accent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70B137-40E8-EA4B-8A5D-47219E9416EC}" type="datetimeFigureOut">
              <a:rPr lang="en-US" smtClean="0"/>
              <a:pPr/>
              <a:t>9/8/2014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A429C93-EDED-ED47-8384-3729B015BAA2}" type="slidenum">
              <a:rPr lang="en-US" smtClean="0"/>
              <a:pPr/>
              <a:t>‹#›</a:t>
            </a:fld>
            <a:endParaRPr lang="en-US"/>
          </a:p>
        </p:txBody>
      </p:sp>
    </p:spTree>
    <p:extLst>
      <p:ext uri="{BB962C8B-B14F-4D97-AF65-F5344CB8AC3E}">
        <p14:creationId xmlns:p14="http://schemas.microsoft.com/office/powerpoint/2010/main" val="25530171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CBCEB09-D596-B747-B91B-DB37FC32AE16}" type="datetimeFigureOut">
              <a:rPr lang="en-US" smtClean="0"/>
              <a:pPr/>
              <a:t>9/8/2014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7B48B3-3762-0441-84DA-D6976FEAD2F7}" type="slidenum">
              <a:rPr lang="en-US" smtClean="0"/>
              <a:pPr/>
              <a:t>‹#›</a:t>
            </a:fld>
            <a:endParaRPr lang="en-US"/>
          </a:p>
        </p:txBody>
      </p:sp>
    </p:spTree>
    <p:extLst>
      <p:ext uri="{BB962C8B-B14F-4D97-AF65-F5344CB8AC3E}">
        <p14:creationId xmlns:p14="http://schemas.microsoft.com/office/powerpoint/2010/main" val="324856647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Opening slide: remove the Draft: Not</a:t>
            </a:r>
            <a:r>
              <a:rPr lang="en-US" baseline="0" dirty="0" smtClean="0"/>
              <a:t> for Release statement when we have completed the slide set.</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1</a:t>
            </a:fld>
            <a:endParaRPr lang="en-US"/>
          </a:p>
        </p:txBody>
      </p:sp>
    </p:spTree>
    <p:extLst>
      <p:ext uri="{BB962C8B-B14F-4D97-AF65-F5344CB8AC3E}">
        <p14:creationId xmlns:p14="http://schemas.microsoft.com/office/powerpoint/2010/main" val="33883584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DBDC73CC-A15B-4CD3-AC5D-E92D242AA287}" type="slidenum">
              <a:rPr lang="en-US" altLang="en-US" smtClean="0">
                <a:latin typeface="Times New Roman" pitchFamily="18" charset="0"/>
              </a:rPr>
              <a:pPr/>
              <a:t>23</a:t>
            </a:fld>
            <a:endParaRPr lang="en-US" altLang="en-US" smtClean="0">
              <a:latin typeface="Times New Roman" pitchFamily="18" charset="0"/>
            </a:endParaRPr>
          </a:p>
        </p:txBody>
      </p:sp>
      <p:sp>
        <p:nvSpPr>
          <p:cNvPr id="51203" name="Rectangle 2"/>
          <p:cNvSpPr>
            <a:spLocks noGrp="1" noRot="1" noChangeAspect="1" noChangeArrowheads="1" noTextEdit="1"/>
          </p:cNvSpPr>
          <p:nvPr>
            <p:ph type="sldImg"/>
          </p:nvPr>
        </p:nvSpPr>
        <p:spPr>
          <a:xfrm>
            <a:off x="1155700" y="685800"/>
            <a:ext cx="4548188" cy="3413125"/>
          </a:xfrm>
          <a:ln/>
        </p:spPr>
      </p:sp>
      <p:sp>
        <p:nvSpPr>
          <p:cNvPr id="51204" name="Rectangle 3"/>
          <p:cNvSpPr>
            <a:spLocks noGrp="1" noChangeArrowheads="1"/>
          </p:cNvSpPr>
          <p:nvPr>
            <p:ph type="body" idx="1"/>
          </p:nvPr>
        </p:nvSpPr>
        <p:spPr>
          <a:xfrm>
            <a:off x="913158" y="4326849"/>
            <a:ext cx="5031685" cy="4097311"/>
          </a:xfrm>
          <a:noFill/>
        </p:spPr>
        <p:txBody>
          <a:bodyPr lIns="92067" tIns="46034" rIns="92067" bIns="46034"/>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50CB2463-8F0A-42A9-ACB3-C995E023B2EE}" type="slidenum">
              <a:rPr lang="en-US" altLang="en-US" smtClean="0">
                <a:latin typeface="Times New Roman" pitchFamily="18" charset="0"/>
              </a:rPr>
              <a:pPr/>
              <a:t>24</a:t>
            </a:fld>
            <a:endParaRPr lang="en-US" altLang="en-US" smtClean="0">
              <a:latin typeface="Times New Roman" pitchFamily="18" charset="0"/>
            </a:endParaRPr>
          </a:p>
        </p:txBody>
      </p:sp>
      <p:sp>
        <p:nvSpPr>
          <p:cNvPr id="52227" name="Rectangle 2"/>
          <p:cNvSpPr>
            <a:spLocks noGrp="1" noRot="1" noChangeAspect="1" noChangeArrowheads="1" noTextEdit="1"/>
          </p:cNvSpPr>
          <p:nvPr>
            <p:ph type="sldImg"/>
          </p:nvPr>
        </p:nvSpPr>
        <p:spPr>
          <a:xfrm>
            <a:off x="1155700" y="685800"/>
            <a:ext cx="4548188" cy="3413125"/>
          </a:xfrm>
          <a:ln/>
        </p:spPr>
      </p:sp>
      <p:sp>
        <p:nvSpPr>
          <p:cNvPr id="52228" name="Rectangle 3"/>
          <p:cNvSpPr>
            <a:spLocks noGrp="1" noChangeArrowheads="1"/>
          </p:cNvSpPr>
          <p:nvPr>
            <p:ph type="body" idx="1"/>
          </p:nvPr>
        </p:nvSpPr>
        <p:spPr>
          <a:xfrm>
            <a:off x="913158" y="4326849"/>
            <a:ext cx="5031685" cy="4097311"/>
          </a:xfrm>
          <a:noFill/>
        </p:spPr>
        <p:txBody>
          <a:bodyPr lIns="92067" tIns="46034" rIns="92067" bIns="46034"/>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6FFAE3BE-C9D9-4344-8328-2F433A121EAF}" type="slidenum">
              <a:rPr lang="en-US" altLang="en-US" smtClean="0">
                <a:latin typeface="Times New Roman" pitchFamily="18" charset="0"/>
              </a:rPr>
              <a:pPr/>
              <a:t>25</a:t>
            </a:fld>
            <a:endParaRPr lang="en-US" altLang="en-US" smtClean="0">
              <a:latin typeface="Times New Roman" pitchFamily="18" charset="0"/>
            </a:endParaRPr>
          </a:p>
        </p:txBody>
      </p:sp>
      <p:sp>
        <p:nvSpPr>
          <p:cNvPr id="53251" name="Rectangle 2"/>
          <p:cNvSpPr>
            <a:spLocks noGrp="1" noRot="1" noChangeAspect="1" noChangeArrowheads="1" noTextEdit="1"/>
          </p:cNvSpPr>
          <p:nvPr>
            <p:ph type="sldImg"/>
          </p:nvPr>
        </p:nvSpPr>
        <p:spPr>
          <a:xfrm>
            <a:off x="1155700" y="685800"/>
            <a:ext cx="4548188" cy="3413125"/>
          </a:xfrm>
          <a:ln/>
        </p:spPr>
      </p:sp>
      <p:sp>
        <p:nvSpPr>
          <p:cNvPr id="53252" name="Rectangle 3"/>
          <p:cNvSpPr>
            <a:spLocks noGrp="1" noChangeArrowheads="1"/>
          </p:cNvSpPr>
          <p:nvPr>
            <p:ph type="body" idx="1"/>
          </p:nvPr>
        </p:nvSpPr>
        <p:spPr>
          <a:xfrm>
            <a:off x="913158" y="4326849"/>
            <a:ext cx="5031685" cy="4097311"/>
          </a:xfrm>
          <a:noFill/>
        </p:spPr>
        <p:txBody>
          <a:bodyPr lIns="92067" tIns="46034" rIns="92067" bIns="46034"/>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get this information for the Legends and Leaders?  This can be used in the Syracuse</a:t>
            </a:r>
            <a:r>
              <a:rPr lang="en-US" baseline="0" dirty="0" smtClean="0"/>
              <a:t> program.  I will also get this data for 2009 event.</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27</a:t>
            </a:fld>
            <a:endParaRPr lang="en-US"/>
          </a:p>
        </p:txBody>
      </p:sp>
    </p:spTree>
    <p:extLst>
      <p:ext uri="{BB962C8B-B14F-4D97-AF65-F5344CB8AC3E}">
        <p14:creationId xmlns:p14="http://schemas.microsoft.com/office/powerpoint/2010/main" val="35808097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get this information for the Legends and Leaders?  This can be used in the Syracuse</a:t>
            </a:r>
            <a:r>
              <a:rPr lang="en-US" baseline="0" dirty="0" smtClean="0"/>
              <a:t> program.  I will also get this data for 2009 event.</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28</a:t>
            </a:fld>
            <a:endParaRPr lang="en-US"/>
          </a:p>
        </p:txBody>
      </p:sp>
    </p:spTree>
    <p:extLst>
      <p:ext uri="{BB962C8B-B14F-4D97-AF65-F5344CB8AC3E}">
        <p14:creationId xmlns:p14="http://schemas.microsoft.com/office/powerpoint/2010/main" val="3580809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6B4E1-0212-451A-80B2-84F64AECD489}" type="slidenum">
              <a:rPr lang="en-US" smtClean="0"/>
              <a:t>31</a:t>
            </a:fld>
            <a:endParaRPr lang="en-US"/>
          </a:p>
        </p:txBody>
      </p:sp>
    </p:spTree>
    <p:extLst>
      <p:ext uri="{BB962C8B-B14F-4D97-AF65-F5344CB8AC3E}">
        <p14:creationId xmlns:p14="http://schemas.microsoft.com/office/powerpoint/2010/main" val="32662234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6B4E1-0212-451A-80B2-84F64AECD489}" type="slidenum">
              <a:rPr lang="en-US" smtClean="0"/>
              <a:t>32</a:t>
            </a:fld>
            <a:endParaRPr lang="en-US"/>
          </a:p>
        </p:txBody>
      </p:sp>
    </p:spTree>
    <p:extLst>
      <p:ext uri="{BB962C8B-B14F-4D97-AF65-F5344CB8AC3E}">
        <p14:creationId xmlns:p14="http://schemas.microsoft.com/office/powerpoint/2010/main" val="32662234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this only when this</a:t>
            </a:r>
            <a:r>
              <a:rPr lang="en-US" baseline="0" dirty="0" smtClean="0"/>
              <a:t> presentation is a stand alone and this information has not been introduced.</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2</a:t>
            </a:fld>
            <a:endParaRPr lang="en-US"/>
          </a:p>
        </p:txBody>
      </p:sp>
    </p:spTree>
    <p:extLst>
      <p:ext uri="{BB962C8B-B14F-4D97-AF65-F5344CB8AC3E}">
        <p14:creationId xmlns:p14="http://schemas.microsoft.com/office/powerpoint/2010/main" val="1967745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only</a:t>
            </a:r>
            <a:r>
              <a:rPr lang="en-US" baseline="0" dirty="0" smtClean="0"/>
              <a:t> when the presentation is stand alone and not already introduced.</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3</a:t>
            </a:fld>
            <a:endParaRPr lang="en-US"/>
          </a:p>
        </p:txBody>
      </p:sp>
    </p:spTree>
    <p:extLst>
      <p:ext uri="{BB962C8B-B14F-4D97-AF65-F5344CB8AC3E}">
        <p14:creationId xmlns:p14="http://schemas.microsoft.com/office/powerpoint/2010/main" val="19956766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4C33A2DE-92CB-41A6-BB65-F7D2B70B24A0}" type="slidenum">
              <a:rPr lang="en-US" altLang="en-US" smtClean="0">
                <a:latin typeface="Times New Roman" pitchFamily="18" charset="0"/>
              </a:rPr>
              <a:pPr/>
              <a:t>7</a:t>
            </a:fld>
            <a:endParaRPr lang="en-US" altLang="en-US" smtClean="0">
              <a:latin typeface="Times New Roman" pitchFamily="18" charset="0"/>
            </a:endParaRPr>
          </a:p>
        </p:txBody>
      </p:sp>
      <p:sp>
        <p:nvSpPr>
          <p:cNvPr id="49155" name="Rectangle 2"/>
          <p:cNvSpPr>
            <a:spLocks noGrp="1" noRot="1" noChangeAspect="1" noChangeArrowheads="1" noTextEdit="1"/>
          </p:cNvSpPr>
          <p:nvPr>
            <p:ph type="sldImg"/>
          </p:nvPr>
        </p:nvSpPr>
        <p:spPr>
          <a:xfrm>
            <a:off x="1146175" y="687388"/>
            <a:ext cx="4567238" cy="3427412"/>
          </a:xfrm>
          <a:ln/>
        </p:spPr>
      </p:sp>
      <p:sp>
        <p:nvSpPr>
          <p:cNvPr id="49156" name="Rectangle 3"/>
          <p:cNvSpPr>
            <a:spLocks noGrp="1" noChangeArrowheads="1"/>
          </p:cNvSpPr>
          <p:nvPr>
            <p:ph type="body" idx="1"/>
          </p:nvPr>
        </p:nvSpPr>
        <p:spPr>
          <a:noFill/>
        </p:spPr>
        <p:txBody>
          <a:bodyPr lIns="91119" tIns="45559" rIns="91119" bIns="45559"/>
          <a:lstStyle/>
          <a:p>
            <a:pPr marL="225883" indent="-225883"/>
            <a:r>
              <a:rPr lang="en-US" altLang="en-US" sz="1400"/>
              <a:t>We want to look at two questions here today:</a:t>
            </a:r>
          </a:p>
          <a:p>
            <a:pPr marL="225883" indent="-225883">
              <a:buFontTx/>
              <a:buAutoNum type="arabicParenR"/>
            </a:pPr>
            <a:r>
              <a:rPr lang="en-US" altLang="en-US" sz="1400"/>
              <a:t>What is your farm’s cost of production?</a:t>
            </a:r>
          </a:p>
          <a:p>
            <a:pPr marL="225883" indent="-225883">
              <a:buFontTx/>
              <a:buAutoNum type="arabicParenR"/>
            </a:pPr>
            <a:r>
              <a:rPr lang="en-US" altLang="en-US" sz="1400"/>
              <a:t>What is a good milk price for you?</a:t>
            </a:r>
          </a:p>
          <a:p>
            <a:pPr marL="679207" lvl="1" indent="-225883"/>
            <a:r>
              <a:rPr lang="en-US" altLang="en-US" sz="1400"/>
              <a:t>-each farm’s price is influenced by quality, quantity, over-order premiums and buyer</a:t>
            </a:r>
          </a:p>
          <a:p>
            <a:pPr marL="225883" indent="-225883">
              <a:buFontTx/>
              <a:buAutoNum type="arabicParenR"/>
            </a:pPr>
            <a:endParaRPr lang="en-US" altLang="en-US" sz="1400"/>
          </a:p>
          <a:p>
            <a:pPr marL="225883" indent="-225883"/>
            <a:r>
              <a:rPr lang="en-US" altLang="en-US" sz="1400"/>
              <a:t>-You can’t tell by looking</a:t>
            </a:r>
          </a:p>
          <a:p>
            <a:pPr marL="225883" indent="-225883"/>
            <a:r>
              <a:rPr lang="en-US" altLang="en-US" sz="1400"/>
              <a:t>-Different farms will have different costs of production</a:t>
            </a:r>
          </a:p>
          <a:p>
            <a:pPr marL="225883" indent="-225883"/>
            <a:r>
              <a:rPr lang="en-US" altLang="en-US" sz="1400"/>
              <a:t>-Different farms will have different “good” milk prices</a:t>
            </a:r>
          </a:p>
          <a:p>
            <a:pPr marL="225883" indent="-225883"/>
            <a:r>
              <a:rPr lang="en-US" altLang="en-US" sz="1400"/>
              <a:t>-It is okay to be different!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Chris: This</a:t>
            </a:r>
            <a:r>
              <a:rPr lang="en-US" baseline="0" dirty="0" smtClean="0"/>
              <a:t> slide and the next one like it.  </a:t>
            </a:r>
            <a:r>
              <a:rPr lang="en-US" dirty="0" smtClean="0"/>
              <a:t>We need to discuss</a:t>
            </a:r>
            <a:r>
              <a:rPr lang="en-US" baseline="0" dirty="0" smtClean="0"/>
              <a:t> how we can use this information.  The table is too large to display and number too small.  Perhaps just a table showing the headings for a typical balance sheet without the numbers and then use the numbers in later calculations.  I am open to suggestions.</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14</a:t>
            </a:fld>
            <a:endParaRPr lang="en-US"/>
          </a:p>
        </p:txBody>
      </p:sp>
    </p:spTree>
    <p:extLst>
      <p:ext uri="{BB962C8B-B14F-4D97-AF65-F5344CB8AC3E}">
        <p14:creationId xmlns:p14="http://schemas.microsoft.com/office/powerpoint/2010/main" val="319506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D66B5260-FEDD-4A75-8F9C-4B1E7705E488}" type="slidenum">
              <a:rPr lang="en-US" altLang="en-US" smtClean="0">
                <a:latin typeface="Times New Roman" pitchFamily="18" charset="0"/>
              </a:rPr>
              <a:pPr/>
              <a:t>18</a:t>
            </a:fld>
            <a:endParaRPr lang="en-US" altLang="en-US" smtClean="0">
              <a:latin typeface="Times New Roman" pitchFamily="18" charset="0"/>
            </a:endParaRPr>
          </a:p>
        </p:txBody>
      </p:sp>
      <p:sp>
        <p:nvSpPr>
          <p:cNvPr id="63491" name="Rectangle 2"/>
          <p:cNvSpPr>
            <a:spLocks noGrp="1" noRot="1" noChangeAspect="1" noChangeArrowheads="1" noTextEdit="1"/>
          </p:cNvSpPr>
          <p:nvPr>
            <p:ph type="sldImg"/>
          </p:nvPr>
        </p:nvSpPr>
        <p:spPr>
          <a:xfrm>
            <a:off x="1143000" y="685800"/>
            <a:ext cx="4572000" cy="3429000"/>
          </a:xfrm>
          <a:ln cap="flat"/>
        </p:spPr>
      </p:sp>
      <p:sp>
        <p:nvSpPr>
          <p:cNvPr id="63492" name="Rectangle 3"/>
          <p:cNvSpPr>
            <a:spLocks noGrp="1" noChangeArrowheads="1"/>
          </p:cNvSpPr>
          <p:nvPr>
            <p:ph type="body" idx="1"/>
          </p:nvPr>
        </p:nvSpPr>
        <p:spPr>
          <a:noFill/>
        </p:spPr>
        <p:txBody>
          <a:bodyPr lIns="92067" tIns="46034" rIns="92067" bIns="46034"/>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get this information for the Legends and Leaders?  This can be used in the Syracuse</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19</a:t>
            </a:fld>
            <a:endParaRPr lang="en-US"/>
          </a:p>
        </p:txBody>
      </p:sp>
    </p:spTree>
    <p:extLst>
      <p:ext uri="{BB962C8B-B14F-4D97-AF65-F5344CB8AC3E}">
        <p14:creationId xmlns:p14="http://schemas.microsoft.com/office/powerpoint/2010/main" val="35808097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 we get this information for the Legends and Leaders?  This can be used in the Syracuse</a:t>
            </a:r>
            <a:r>
              <a:rPr lang="en-US" baseline="0" dirty="0" smtClean="0"/>
              <a:t> program.</a:t>
            </a:r>
            <a:endParaRPr lang="en-US" dirty="0"/>
          </a:p>
        </p:txBody>
      </p:sp>
      <p:sp>
        <p:nvSpPr>
          <p:cNvPr id="4" name="Slide Number Placeholder 3"/>
          <p:cNvSpPr>
            <a:spLocks noGrp="1"/>
          </p:cNvSpPr>
          <p:nvPr>
            <p:ph type="sldNum" sz="quarter" idx="10"/>
          </p:nvPr>
        </p:nvSpPr>
        <p:spPr/>
        <p:txBody>
          <a:bodyPr/>
          <a:lstStyle/>
          <a:p>
            <a:fld id="{2A7B48B3-3762-0441-84DA-D6976FEAD2F7}" type="slidenum">
              <a:rPr lang="en-US" smtClean="0"/>
              <a:pPr/>
              <a:t>21</a:t>
            </a:fld>
            <a:endParaRPr lang="en-US"/>
          </a:p>
        </p:txBody>
      </p:sp>
    </p:spTree>
    <p:extLst>
      <p:ext uri="{BB962C8B-B14F-4D97-AF65-F5344CB8AC3E}">
        <p14:creationId xmlns:p14="http://schemas.microsoft.com/office/powerpoint/2010/main" val="35808097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12879">
              <a:defRPr>
                <a:solidFill>
                  <a:schemeClr val="tx1"/>
                </a:solidFill>
                <a:latin typeface="Arial" charset="0"/>
              </a:defRPr>
            </a:lvl1pPr>
            <a:lvl2pPr marL="729057" indent="-280406" defTabSz="912879">
              <a:defRPr>
                <a:solidFill>
                  <a:schemeClr val="tx1"/>
                </a:solidFill>
                <a:latin typeface="Arial" charset="0"/>
              </a:defRPr>
            </a:lvl2pPr>
            <a:lvl3pPr marL="1121626" indent="-224325" defTabSz="912879">
              <a:defRPr>
                <a:solidFill>
                  <a:schemeClr val="tx1"/>
                </a:solidFill>
                <a:latin typeface="Arial" charset="0"/>
              </a:defRPr>
            </a:lvl3pPr>
            <a:lvl4pPr marL="1570276" indent="-224325" defTabSz="912879">
              <a:defRPr>
                <a:solidFill>
                  <a:schemeClr val="tx1"/>
                </a:solidFill>
                <a:latin typeface="Arial" charset="0"/>
              </a:defRPr>
            </a:lvl4pPr>
            <a:lvl5pPr marL="2018927" indent="-224325" defTabSz="912879">
              <a:defRPr>
                <a:solidFill>
                  <a:schemeClr val="tx1"/>
                </a:solidFill>
                <a:latin typeface="Arial" charset="0"/>
              </a:defRPr>
            </a:lvl5pPr>
            <a:lvl6pPr marL="2467577" indent="-224325" defTabSz="912879" eaLnBrk="0" fontAlgn="base" hangingPunct="0">
              <a:spcBef>
                <a:spcPct val="0"/>
              </a:spcBef>
              <a:spcAft>
                <a:spcPct val="0"/>
              </a:spcAft>
              <a:defRPr>
                <a:solidFill>
                  <a:schemeClr val="tx1"/>
                </a:solidFill>
                <a:latin typeface="Arial" charset="0"/>
              </a:defRPr>
            </a:lvl6pPr>
            <a:lvl7pPr marL="2916227" indent="-224325" defTabSz="912879" eaLnBrk="0" fontAlgn="base" hangingPunct="0">
              <a:spcBef>
                <a:spcPct val="0"/>
              </a:spcBef>
              <a:spcAft>
                <a:spcPct val="0"/>
              </a:spcAft>
              <a:defRPr>
                <a:solidFill>
                  <a:schemeClr val="tx1"/>
                </a:solidFill>
                <a:latin typeface="Arial" charset="0"/>
              </a:defRPr>
            </a:lvl7pPr>
            <a:lvl8pPr marL="3364878" indent="-224325" defTabSz="912879" eaLnBrk="0" fontAlgn="base" hangingPunct="0">
              <a:spcBef>
                <a:spcPct val="0"/>
              </a:spcBef>
              <a:spcAft>
                <a:spcPct val="0"/>
              </a:spcAft>
              <a:defRPr>
                <a:solidFill>
                  <a:schemeClr val="tx1"/>
                </a:solidFill>
                <a:latin typeface="Arial" charset="0"/>
              </a:defRPr>
            </a:lvl8pPr>
            <a:lvl9pPr marL="3813528" indent="-224325" defTabSz="912879" eaLnBrk="0" fontAlgn="base" hangingPunct="0">
              <a:spcBef>
                <a:spcPct val="0"/>
              </a:spcBef>
              <a:spcAft>
                <a:spcPct val="0"/>
              </a:spcAft>
              <a:defRPr>
                <a:solidFill>
                  <a:schemeClr val="tx1"/>
                </a:solidFill>
                <a:latin typeface="Arial" charset="0"/>
              </a:defRPr>
            </a:lvl9pPr>
          </a:lstStyle>
          <a:p>
            <a:fld id="{61A65E60-C000-4B59-A59F-C28EE84F7BD2}" type="slidenum">
              <a:rPr lang="en-US" altLang="en-US" smtClean="0">
                <a:latin typeface="Times New Roman" pitchFamily="18" charset="0"/>
              </a:rPr>
              <a:pPr/>
              <a:t>22</a:t>
            </a:fld>
            <a:endParaRPr lang="en-US" altLang="en-US" smtClean="0">
              <a:latin typeface="Times New Roman" pitchFamily="18" charset="0"/>
            </a:endParaRPr>
          </a:p>
        </p:txBody>
      </p:sp>
      <p:sp>
        <p:nvSpPr>
          <p:cNvPr id="50179" name="Rectangle 2"/>
          <p:cNvSpPr>
            <a:spLocks noGrp="1" noRot="1" noChangeAspect="1" noChangeArrowheads="1" noTextEdit="1"/>
          </p:cNvSpPr>
          <p:nvPr>
            <p:ph type="sldImg"/>
          </p:nvPr>
        </p:nvSpPr>
        <p:spPr>
          <a:xfrm>
            <a:off x="1155700" y="685800"/>
            <a:ext cx="4548188" cy="3413125"/>
          </a:xfrm>
          <a:ln/>
        </p:spPr>
      </p:sp>
      <p:sp>
        <p:nvSpPr>
          <p:cNvPr id="50180" name="Rectangle 3"/>
          <p:cNvSpPr>
            <a:spLocks noGrp="1" noChangeArrowheads="1"/>
          </p:cNvSpPr>
          <p:nvPr>
            <p:ph type="body" idx="1"/>
          </p:nvPr>
        </p:nvSpPr>
        <p:spPr>
          <a:xfrm>
            <a:off x="913158" y="4326849"/>
            <a:ext cx="5031685" cy="4097311"/>
          </a:xfrm>
          <a:noFill/>
        </p:spPr>
        <p:txBody>
          <a:bodyPr lIns="92067" tIns="46034" rIns="92067" bIns="46034"/>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1149" y="2130426"/>
            <a:ext cx="6307052"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151149" y="3886200"/>
            <a:ext cx="63070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t>27 August 2014</a:t>
            </a:r>
            <a:endParaRPr lang="en-US" dirty="0"/>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dirty="0"/>
          </a:p>
        </p:txBody>
      </p:sp>
      <p:sp>
        <p:nvSpPr>
          <p:cNvPr id="6" name="Slide Number Placeholder 5"/>
          <p:cNvSpPr>
            <a:spLocks noGrp="1"/>
          </p:cNvSpPr>
          <p:nvPr>
            <p:ph type="sldNum" sz="quarter" idx="12"/>
          </p:nvPr>
        </p:nvSpPr>
        <p:spPr/>
        <p:txBody>
          <a:bodyPr/>
          <a:lstStyle/>
          <a:p>
            <a:fld id="{703056D5-ACE5-4B4C-9651-13F66B6DECE5}" type="slidenum">
              <a:rPr lang="en-US" smtClean="0"/>
              <a:pPr/>
              <a:t>‹#›</a:t>
            </a:fld>
            <a:endParaRPr lang="en-US"/>
          </a:p>
        </p:txBody>
      </p:sp>
      <p:pic>
        <p:nvPicPr>
          <p:cNvPr id="7" name="Picture 6" descr="BigLog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75781" y="2771056"/>
            <a:ext cx="6400800" cy="1773087"/>
          </a:xfrm>
          <a:prstGeom prst="rect">
            <a:avLst/>
          </a:prstGeom>
        </p:spPr>
      </p:pic>
    </p:spTree>
    <p:extLst>
      <p:ext uri="{BB962C8B-B14F-4D97-AF65-F5344CB8AC3E}">
        <p14:creationId xmlns:p14="http://schemas.microsoft.com/office/powerpoint/2010/main" val="37487377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402295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3089675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p>
        </p:txBody>
      </p:sp>
      <p:sp>
        <p:nvSpPr>
          <p:cNvPr id="6" name="Rectangle 3"/>
          <p:cNvSpPr>
            <a:spLocks noGrp="1" noChangeArrowheads="1"/>
          </p:cNvSpPr>
          <p:nvPr>
            <p:ph type="sldNum" sz="quarter" idx="11"/>
          </p:nvPr>
        </p:nvSpPr>
        <p:spPr>
          <a:ln/>
        </p:spPr>
        <p:txBody>
          <a:bodyPr/>
          <a:lstStyle>
            <a:lvl1pPr>
              <a:defRPr/>
            </a:lvl1pPr>
          </a:lstStyle>
          <a:p>
            <a:pPr>
              <a:defRPr/>
            </a:pPr>
            <a:fld id="{77819115-2CFD-41F6-8E25-AFC10AFB5C54}" type="slidenum">
              <a:rPr lang="en-US"/>
              <a:pPr>
                <a:defRPr/>
              </a:pPr>
              <a:t>‹#›</a:t>
            </a:fld>
            <a:endParaRPr lang="en-US"/>
          </a:p>
        </p:txBody>
      </p:sp>
      <p:sp>
        <p:nvSpPr>
          <p:cNvPr id="7"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5086807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grpSp>
      </p:grpSp>
      <p:sp>
        <p:nvSpPr>
          <p:cNvPr id="15669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en-US" noProof="0" smtClean="0"/>
              <a:t>Click to edit Master title style</a:t>
            </a:r>
          </a:p>
        </p:txBody>
      </p:sp>
      <p:sp>
        <p:nvSpPr>
          <p:cNvPr id="15669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en-US" noProof="0" smtClean="0"/>
              <a:t>Click to edit Master subtitle style</a:t>
            </a:r>
          </a:p>
        </p:txBody>
      </p:sp>
      <p:sp>
        <p:nvSpPr>
          <p:cNvPr id="18" name="Rectangle 16"/>
          <p:cNvSpPr>
            <a:spLocks noGrp="1" noChangeArrowheads="1"/>
          </p:cNvSpPr>
          <p:nvPr>
            <p:ph type="dt" sz="half" idx="10"/>
          </p:nvPr>
        </p:nvSpPr>
        <p:spPr>
          <a:xfrm>
            <a:off x="457200" y="6248400"/>
            <a:ext cx="2133600" cy="457200"/>
          </a:xfrm>
        </p:spPr>
        <p:txBody>
          <a:bodyPr/>
          <a:lstStyle>
            <a:lvl1pPr>
              <a:defRPr/>
            </a:lvl1pPr>
          </a:lstStyle>
          <a:p>
            <a:pPr>
              <a:defRPr/>
            </a:pPr>
            <a:endParaRPr lang="en-US">
              <a:solidFill>
                <a:srgbClr val="000000"/>
              </a:solidFill>
            </a:endParaRPr>
          </a:p>
        </p:txBody>
      </p:sp>
      <p:sp>
        <p:nvSpPr>
          <p:cNvPr id="19" name="Rectangle 17"/>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20" name="Rectangle 18"/>
          <p:cNvSpPr>
            <a:spLocks noGrp="1" noChangeArrowheads="1"/>
          </p:cNvSpPr>
          <p:nvPr>
            <p:ph type="sldNum" sz="quarter" idx="12"/>
          </p:nvPr>
        </p:nvSpPr>
        <p:spPr/>
        <p:txBody>
          <a:bodyPr/>
          <a:lstStyle>
            <a:lvl1pPr>
              <a:defRPr/>
            </a:lvl1pPr>
          </a:lstStyle>
          <a:p>
            <a:pPr>
              <a:defRPr/>
            </a:pPr>
            <a:fld id="{24BFA62D-2C69-4BDB-B52A-F9ACDE83B8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909140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3BD0B0B4-FFF5-47A4-B263-580BD240B8AA}"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7280594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85F8DF3-E51B-47F2-9FA0-312AD6B053FA}"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808542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1DEE91A-47DF-4379-ABF6-561C204AAD71}"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939568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2563F904-E96D-4A36-B25E-ED1F394A3BF7}" type="slidenum">
              <a:rPr lang="en-US">
                <a:solidFill>
                  <a:srgbClr val="000000"/>
                </a:solidFill>
              </a:rPr>
              <a:pPr>
                <a:defRPr/>
              </a:pPr>
              <a:t>‹#›</a:t>
            </a:fld>
            <a:endParaRPr lang="en-US">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4600502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8A440B6C-EFAB-4E22-AD6D-5B9804B96164}" type="slidenum">
              <a:rPr lang="en-US">
                <a:solidFill>
                  <a:srgbClr val="000000"/>
                </a:solidFill>
              </a:rPr>
              <a:pPr>
                <a:defRPr/>
              </a:pPr>
              <a:t>‹#›</a:t>
            </a:fld>
            <a:endParaRPr lang="en-US">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2851819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55FEF840-2FA2-49E0-A0D4-8FFAB81E8069}" type="slidenum">
              <a:rPr lang="en-US">
                <a:solidFill>
                  <a:srgbClr val="000000"/>
                </a:solidFill>
              </a:rPr>
              <a:pPr>
                <a:defRPr/>
              </a:pPr>
              <a:t>‹#›</a:t>
            </a:fld>
            <a:endParaRPr lang="en-US">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33443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a:t>
            </a:fld>
            <a:endParaRPr lang="en-US"/>
          </a:p>
        </p:txBody>
      </p:sp>
      <p:pic>
        <p:nvPicPr>
          <p:cNvPr id="7" name="Picture 6"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25491543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477A2C65-8259-4D42-ACC7-BA346D7CB5EB}"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8368228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5A72C56E-E5FE-4906-91D2-46934BD55B73}"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3256353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B5D586C2-C92B-40DE-94C0-40131FE32747}"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36838648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200"/>
            <a:ext cx="20574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57200"/>
            <a:ext cx="60198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2170059-D145-491C-9060-9B8318FB5CED}"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2592252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819115-2CFD-41F6-8E25-AFC10AFB5C54}" type="slidenum">
              <a:rPr lang="en-US">
                <a:solidFill>
                  <a:srgbClr val="000000"/>
                </a:solidFill>
              </a:rPr>
              <a:pPr>
                <a:defRPr/>
              </a:pPr>
              <a:t>‹#›</a:t>
            </a:fld>
            <a:endParaRPr lang="en-US">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435407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25481B4-DA7C-4316-883A-2EB1DBCFC373}"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2572076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388620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210EAA1C-231C-42DF-9A5E-0462C68407A1}" type="slidenum">
              <a:rPr lang="en-US">
                <a:solidFill>
                  <a:srgbClr val="000000"/>
                </a:solidFill>
              </a:rPr>
              <a:pPr>
                <a:defRPr/>
              </a:pPr>
              <a:t>‹#›</a:t>
            </a:fld>
            <a:endParaRPr lang="en-US">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990725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00500"/>
            <a:ext cx="4038600" cy="1866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5229A62B-0597-4D58-9C19-A02F9694233F}" type="slidenum">
              <a:rPr lang="en-US">
                <a:solidFill>
                  <a:srgbClr val="000000"/>
                </a:solidFill>
              </a:rPr>
              <a:pPr>
                <a:defRPr/>
              </a:pPr>
              <a:t>‹#›</a:t>
            </a:fld>
            <a:endParaRPr lang="en-US">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endParaRPr lang="en-US">
              <a:solidFill>
                <a:srgbClr val="000000"/>
              </a:solidFill>
            </a:endParaRPr>
          </a:p>
        </p:txBody>
      </p:sp>
    </p:spTree>
    <p:extLst>
      <p:ext uri="{BB962C8B-B14F-4D97-AF65-F5344CB8AC3E}">
        <p14:creationId xmlns:p14="http://schemas.microsoft.com/office/powerpoint/2010/main" val="1698947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151149" y="2130426"/>
            <a:ext cx="6307052"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2151149" y="3886200"/>
            <a:ext cx="630705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r>
              <a:rPr lang="en-US" smtClean="0">
                <a:solidFill>
                  <a:prstClr val="white">
                    <a:lumMod val="50000"/>
                  </a:prstClr>
                </a:solidFill>
              </a:rPr>
              <a:t>27 August 2014</a:t>
            </a:r>
            <a:endParaRPr lang="en-US" dirty="0">
              <a:solidFill>
                <a:prstClr val="white">
                  <a:lumMod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dirty="0">
              <a:solidFill>
                <a:prstClr val="white">
                  <a:lumMod val="50000"/>
                </a:prstClr>
              </a:solidFill>
            </a:endParaRPr>
          </a:p>
        </p:txBody>
      </p:sp>
      <p:sp>
        <p:nvSpPr>
          <p:cNvPr id="6" name="Slide Number Placeholder 5"/>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pic>
        <p:nvPicPr>
          <p:cNvPr id="7" name="Picture 6" descr="BigLogo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175781" y="2771056"/>
            <a:ext cx="6400800" cy="1773087"/>
          </a:xfrm>
          <a:prstGeom prst="rect">
            <a:avLst/>
          </a:prstGeom>
        </p:spPr>
      </p:pic>
    </p:spTree>
    <p:extLst>
      <p:ext uri="{BB962C8B-B14F-4D97-AF65-F5344CB8AC3E}">
        <p14:creationId xmlns:p14="http://schemas.microsoft.com/office/powerpoint/2010/main" val="3511415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pic>
        <p:nvPicPr>
          <p:cNvPr id="7" name="Picture 6"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1149757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1541375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542223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pic>
        <p:nvPicPr>
          <p:cNvPr id="8" name="Picture 7"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41545990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8" name="Footer Placeholder 7"/>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9" name="Slide Number Placeholder 8"/>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pic>
        <p:nvPicPr>
          <p:cNvPr id="10" name="Picture 9"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133521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4" name="Footer Placeholder 3"/>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5" name="Slide Number Placeholder 4"/>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pic>
        <p:nvPicPr>
          <p:cNvPr id="6" name="Picture 5"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20994404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3" name="Footer Placeholder 2"/>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4" name="Slide Number Placeholder 3"/>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7096815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30009027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6" name="Footer Placeholder 5"/>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7" name="Slide Number Placeholder 6"/>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15248590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41693300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white">
                    <a:lumMod val="50000"/>
                  </a:prstClr>
                </a:solidFill>
              </a:rPr>
              <a:t>27 August 2014</a:t>
            </a:r>
            <a:endParaRPr lang="en-US">
              <a:solidFill>
                <a:prstClr val="white">
                  <a:lumMod val="50000"/>
                </a:prstClr>
              </a:solidFill>
            </a:endParaRPr>
          </a:p>
        </p:txBody>
      </p:sp>
      <p:sp>
        <p:nvSpPr>
          <p:cNvPr id="5" name="Footer Placeholder 4"/>
          <p:cNvSpPr>
            <a:spLocks noGrp="1"/>
          </p:cNvSpPr>
          <p:nvPr>
            <p:ph type="ftr" sz="quarter" idx="11"/>
          </p:nvPr>
        </p:nvSpPr>
        <p:spPr/>
        <p:txBody>
          <a:bodyPr/>
          <a:lstStyle/>
          <a:p>
            <a:r>
              <a:rPr lang="en-US" smtClean="0">
                <a:solidFill>
                  <a:prstClr val="white">
                    <a:lumMod val="50000"/>
                  </a:prstClr>
                </a:solidFill>
              </a:rPr>
              <a:t>The National Program on Dairy Markets and Policy</a:t>
            </a:r>
            <a:endParaRPr lang="en-US">
              <a:solidFill>
                <a:prstClr val="white">
                  <a:lumMod val="50000"/>
                </a:prstClr>
              </a:solidFill>
            </a:endParaRPr>
          </a:p>
        </p:txBody>
      </p:sp>
      <p:sp>
        <p:nvSpPr>
          <p:cNvPr id="6" name="Slide Number Placeholder 5"/>
          <p:cNvSpPr>
            <a:spLocks noGrp="1"/>
          </p:cNvSpPr>
          <p:nvPr>
            <p:ph type="sldNum" sz="quarter" idx="12"/>
          </p:nvPr>
        </p:nvSpPr>
        <p:spPr/>
        <p:txBody>
          <a:bodyPr/>
          <a:lstStyle/>
          <a:p>
            <a:fld id="{703056D5-ACE5-4B4C-9651-13F66B6DECE5}" type="slidenum">
              <a:rPr lang="en-US" smtClean="0">
                <a:solidFill>
                  <a:prstClr val="white">
                    <a:lumMod val="50000"/>
                  </a:prstClr>
                </a:solidFill>
              </a:rPr>
              <a:pPr/>
              <a:t>‹#›</a:t>
            </a:fld>
            <a:endParaRPr lang="en-US">
              <a:solidFill>
                <a:prstClr val="white">
                  <a:lumMod val="50000"/>
                </a:prstClr>
              </a:solidFill>
            </a:endParaRPr>
          </a:p>
        </p:txBody>
      </p:sp>
    </p:spTree>
    <p:extLst>
      <p:ext uri="{BB962C8B-B14F-4D97-AF65-F5344CB8AC3E}">
        <p14:creationId xmlns:p14="http://schemas.microsoft.com/office/powerpoint/2010/main" val="2505015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ftr" sz="quarter" idx="10"/>
          </p:nvPr>
        </p:nvSpPr>
        <p:spPr>
          <a:ln/>
        </p:spPr>
        <p:txBody>
          <a:bodyPr/>
          <a:lstStyle>
            <a:lvl1pPr>
              <a:defRPr/>
            </a:lvl1pPr>
          </a:lstStyle>
          <a:p>
            <a:pPr>
              <a:defRPr/>
            </a:pPr>
            <a:endParaRPr lang="en-US">
              <a:solidFill>
                <a:prstClr val="white">
                  <a:lumMod val="50000"/>
                </a:prstClr>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77819115-2CFD-41F6-8E25-AFC10AFB5C54}" type="slidenum">
              <a:rPr lang="en-US">
                <a:solidFill>
                  <a:prstClr val="white">
                    <a:lumMod val="50000"/>
                  </a:prstClr>
                </a:solidFill>
              </a:rPr>
              <a:pPr>
                <a:defRPr/>
              </a:pPr>
              <a:t>‹#›</a:t>
            </a:fld>
            <a:endParaRPr lang="en-US">
              <a:solidFill>
                <a:prstClr val="white">
                  <a:lumMod val="50000"/>
                </a:prstClr>
              </a:solidFill>
            </a:endParaRPr>
          </a:p>
        </p:txBody>
      </p:sp>
      <p:sp>
        <p:nvSpPr>
          <p:cNvPr id="7" name="Rectangle 16"/>
          <p:cNvSpPr>
            <a:spLocks noGrp="1" noChangeArrowheads="1"/>
          </p:cNvSpPr>
          <p:nvPr>
            <p:ph type="dt" sz="half" idx="12"/>
          </p:nvPr>
        </p:nvSpPr>
        <p:spPr>
          <a:ln/>
        </p:spPr>
        <p:txBody>
          <a:bodyPr/>
          <a:lstStyle>
            <a:lvl1pPr>
              <a:defRPr/>
            </a:lvl1pPr>
          </a:lstStyle>
          <a:p>
            <a:pPr>
              <a:defRPr/>
            </a:pPr>
            <a:endParaRPr lang="en-US">
              <a:solidFill>
                <a:prstClr val="white">
                  <a:lumMod val="50000"/>
                </a:prstClr>
              </a:solidFill>
            </a:endParaRPr>
          </a:p>
        </p:txBody>
      </p:sp>
    </p:spTree>
    <p:extLst>
      <p:ext uri="{BB962C8B-B14F-4D97-AF65-F5344CB8AC3E}">
        <p14:creationId xmlns:p14="http://schemas.microsoft.com/office/powerpoint/2010/main" val="934095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27 August 2014</a:t>
            </a:r>
            <a:endParaRPr lang="en-US"/>
          </a:p>
        </p:txBody>
      </p:sp>
      <p:sp>
        <p:nvSpPr>
          <p:cNvPr id="6" name="Footer Placeholder 5"/>
          <p:cNvSpPr>
            <a:spLocks noGrp="1"/>
          </p:cNvSpPr>
          <p:nvPr>
            <p:ph type="ftr" sz="quarter" idx="11"/>
          </p:nvPr>
        </p:nvSpPr>
        <p:spPr/>
        <p:txBody>
          <a:bodyPr/>
          <a:lstStyle/>
          <a:p>
            <a:r>
              <a:rPr lang="en-US" smtClean="0"/>
              <a:t>The National Program on Dairy Markets and Policy</a:t>
            </a:r>
            <a:endParaRPr lang="en-US"/>
          </a:p>
        </p:txBody>
      </p:sp>
      <p:sp>
        <p:nvSpPr>
          <p:cNvPr id="7" name="Slide Number Placeholder 6"/>
          <p:cNvSpPr>
            <a:spLocks noGrp="1"/>
          </p:cNvSpPr>
          <p:nvPr>
            <p:ph type="sldNum" sz="quarter" idx="12"/>
          </p:nvPr>
        </p:nvSpPr>
        <p:spPr/>
        <p:txBody>
          <a:bodyPr/>
          <a:lstStyle/>
          <a:p>
            <a:fld id="{703056D5-ACE5-4B4C-9651-13F66B6DECE5}" type="slidenum">
              <a:rPr lang="en-US" smtClean="0"/>
              <a:pPr/>
              <a:t>‹#›</a:t>
            </a:fld>
            <a:endParaRPr lang="en-US"/>
          </a:p>
        </p:txBody>
      </p:sp>
      <p:pic>
        <p:nvPicPr>
          <p:cNvPr id="8" name="Picture 7"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2372187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27 August 2014</a:t>
            </a:r>
            <a:endParaRPr lang="en-US"/>
          </a:p>
        </p:txBody>
      </p:sp>
      <p:sp>
        <p:nvSpPr>
          <p:cNvPr id="8" name="Footer Placeholder 7"/>
          <p:cNvSpPr>
            <a:spLocks noGrp="1"/>
          </p:cNvSpPr>
          <p:nvPr>
            <p:ph type="ftr" sz="quarter" idx="11"/>
          </p:nvPr>
        </p:nvSpPr>
        <p:spPr/>
        <p:txBody>
          <a:bodyPr/>
          <a:lstStyle/>
          <a:p>
            <a:r>
              <a:rPr lang="en-US" smtClean="0"/>
              <a:t>The National Program on Dairy Markets and Policy</a:t>
            </a:r>
            <a:endParaRPr lang="en-US"/>
          </a:p>
        </p:txBody>
      </p:sp>
      <p:sp>
        <p:nvSpPr>
          <p:cNvPr id="9" name="Slide Number Placeholder 8"/>
          <p:cNvSpPr>
            <a:spLocks noGrp="1"/>
          </p:cNvSpPr>
          <p:nvPr>
            <p:ph type="sldNum" sz="quarter" idx="12"/>
          </p:nvPr>
        </p:nvSpPr>
        <p:spPr/>
        <p:txBody>
          <a:bodyPr/>
          <a:lstStyle/>
          <a:p>
            <a:fld id="{703056D5-ACE5-4B4C-9651-13F66B6DECE5}" type="slidenum">
              <a:rPr lang="en-US" smtClean="0"/>
              <a:pPr/>
              <a:t>‹#›</a:t>
            </a:fld>
            <a:endParaRPr lang="en-US"/>
          </a:p>
        </p:txBody>
      </p:sp>
      <p:pic>
        <p:nvPicPr>
          <p:cNvPr id="10" name="Picture 9"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2814237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84648" y="274638"/>
            <a:ext cx="7402152" cy="11430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r>
              <a:rPr lang="en-US" smtClean="0"/>
              <a:t>27 August 2014</a:t>
            </a:r>
            <a:endParaRPr lang="en-US"/>
          </a:p>
        </p:txBody>
      </p:sp>
      <p:sp>
        <p:nvSpPr>
          <p:cNvPr id="4" name="Footer Placeholder 3"/>
          <p:cNvSpPr>
            <a:spLocks noGrp="1"/>
          </p:cNvSpPr>
          <p:nvPr>
            <p:ph type="ftr" sz="quarter" idx="11"/>
          </p:nvPr>
        </p:nvSpPr>
        <p:spPr/>
        <p:txBody>
          <a:bodyPr/>
          <a:lstStyle/>
          <a:p>
            <a:r>
              <a:rPr lang="en-US" smtClean="0"/>
              <a:t>The National Program on Dairy Markets and Policy</a:t>
            </a:r>
            <a:endParaRPr lang="en-US"/>
          </a:p>
        </p:txBody>
      </p:sp>
      <p:sp>
        <p:nvSpPr>
          <p:cNvPr id="5" name="Slide Number Placeholder 4"/>
          <p:cNvSpPr>
            <a:spLocks noGrp="1"/>
          </p:cNvSpPr>
          <p:nvPr>
            <p:ph type="sldNum" sz="quarter" idx="12"/>
          </p:nvPr>
        </p:nvSpPr>
        <p:spPr/>
        <p:txBody>
          <a:bodyPr/>
          <a:lstStyle/>
          <a:p>
            <a:fld id="{703056D5-ACE5-4B4C-9651-13F66B6DECE5}" type="slidenum">
              <a:rPr lang="en-US" smtClean="0"/>
              <a:pPr/>
              <a:t>‹#›</a:t>
            </a:fld>
            <a:endParaRPr lang="en-US"/>
          </a:p>
        </p:txBody>
      </p:sp>
      <p:pic>
        <p:nvPicPr>
          <p:cNvPr id="6" name="Picture 5" descr="BigLogo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Tree>
    <p:extLst>
      <p:ext uri="{BB962C8B-B14F-4D97-AF65-F5344CB8AC3E}">
        <p14:creationId xmlns:p14="http://schemas.microsoft.com/office/powerpoint/2010/main" val="2372379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27 August 2014</a:t>
            </a:r>
            <a:endParaRPr lang="en-US"/>
          </a:p>
        </p:txBody>
      </p:sp>
      <p:sp>
        <p:nvSpPr>
          <p:cNvPr id="3" name="Footer Placeholder 2"/>
          <p:cNvSpPr>
            <a:spLocks noGrp="1"/>
          </p:cNvSpPr>
          <p:nvPr>
            <p:ph type="ftr" sz="quarter" idx="11"/>
          </p:nvPr>
        </p:nvSpPr>
        <p:spPr/>
        <p:txBody>
          <a:bodyPr/>
          <a:lstStyle/>
          <a:p>
            <a:r>
              <a:rPr lang="en-US" smtClean="0"/>
              <a:t>The National Program on Dairy Markets and Policy</a:t>
            </a:r>
            <a:endParaRPr lang="en-US"/>
          </a:p>
        </p:txBody>
      </p:sp>
      <p:sp>
        <p:nvSpPr>
          <p:cNvPr id="4" name="Slide Number Placeholder 3"/>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21054620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27 August 2014</a:t>
            </a:r>
            <a:endParaRPr lang="en-US"/>
          </a:p>
        </p:txBody>
      </p:sp>
      <p:sp>
        <p:nvSpPr>
          <p:cNvPr id="6" name="Footer Placeholder 5"/>
          <p:cNvSpPr>
            <a:spLocks noGrp="1"/>
          </p:cNvSpPr>
          <p:nvPr>
            <p:ph type="ftr" sz="quarter" idx="11"/>
          </p:nvPr>
        </p:nvSpPr>
        <p:spPr/>
        <p:txBody>
          <a:bodyPr/>
          <a:lstStyle/>
          <a:p>
            <a:r>
              <a:rPr lang="en-US" smtClean="0"/>
              <a:t>The National Program on Dairy Markets and Policy</a:t>
            </a:r>
            <a:endParaRPr lang="en-US"/>
          </a:p>
        </p:txBody>
      </p:sp>
      <p:sp>
        <p:nvSpPr>
          <p:cNvPr id="7" name="Slide Number Placeholder 6"/>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3145742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27 August 2014</a:t>
            </a:r>
            <a:endParaRPr lang="en-US"/>
          </a:p>
        </p:txBody>
      </p:sp>
      <p:sp>
        <p:nvSpPr>
          <p:cNvPr id="6" name="Footer Placeholder 5"/>
          <p:cNvSpPr>
            <a:spLocks noGrp="1"/>
          </p:cNvSpPr>
          <p:nvPr>
            <p:ph type="ftr" sz="quarter" idx="11"/>
          </p:nvPr>
        </p:nvSpPr>
        <p:spPr/>
        <p:txBody>
          <a:bodyPr/>
          <a:lstStyle/>
          <a:p>
            <a:r>
              <a:rPr lang="en-US" smtClean="0"/>
              <a:t>The National Program on Dairy Markets and Policy</a:t>
            </a:r>
            <a:endParaRPr lang="en-US"/>
          </a:p>
        </p:txBody>
      </p:sp>
      <p:sp>
        <p:nvSpPr>
          <p:cNvPr id="7" name="Slide Number Placeholder 6"/>
          <p:cNvSpPr>
            <a:spLocks noGrp="1"/>
          </p:cNvSpPr>
          <p:nvPr>
            <p:ph type="sldNum" sz="quarter" idx="12"/>
          </p:nvPr>
        </p:nvSpPr>
        <p:spPr/>
        <p:txBody>
          <a:bodyPr/>
          <a:lstStyle/>
          <a:p>
            <a:fld id="{703056D5-ACE5-4B4C-9651-13F66B6DECE5}" type="slidenum">
              <a:rPr lang="en-US" smtClean="0"/>
              <a:pPr/>
              <a:t>‹#›</a:t>
            </a:fld>
            <a:endParaRPr lang="en-US"/>
          </a:p>
        </p:txBody>
      </p:sp>
    </p:spTree>
    <p:extLst>
      <p:ext uri="{BB962C8B-B14F-4D97-AF65-F5344CB8AC3E}">
        <p14:creationId xmlns:p14="http://schemas.microsoft.com/office/powerpoint/2010/main" val="1493851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3.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9690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0208"/>
            <a:ext cx="8229600" cy="49048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498898"/>
            <a:ext cx="1241972" cy="222578"/>
          </a:xfrm>
          <a:prstGeom prst="rect">
            <a:avLst/>
          </a:prstGeom>
        </p:spPr>
        <p:txBody>
          <a:bodyPr vert="horz" lIns="91440" tIns="45720" rIns="91440" bIns="45720" rtlCol="0" anchor="ctr"/>
          <a:lstStyle>
            <a:lvl1pPr algn="l">
              <a:defRPr sz="1200" i="1">
                <a:solidFill>
                  <a:schemeClr val="bg1">
                    <a:lumMod val="50000"/>
                  </a:schemeClr>
                </a:solidFill>
              </a:defRPr>
            </a:lvl1pPr>
          </a:lstStyle>
          <a:p>
            <a:r>
              <a:rPr lang="en-US" smtClean="0"/>
              <a:t>27 August 2014</a:t>
            </a:r>
            <a:endParaRPr lang="en-US"/>
          </a:p>
        </p:txBody>
      </p:sp>
      <p:sp>
        <p:nvSpPr>
          <p:cNvPr id="5" name="Footer Placeholder 4"/>
          <p:cNvSpPr>
            <a:spLocks noGrp="1"/>
          </p:cNvSpPr>
          <p:nvPr>
            <p:ph type="ftr" sz="quarter" idx="3"/>
          </p:nvPr>
        </p:nvSpPr>
        <p:spPr>
          <a:xfrm>
            <a:off x="2758965" y="6498898"/>
            <a:ext cx="3652344" cy="222578"/>
          </a:xfrm>
          <a:prstGeom prst="rect">
            <a:avLst/>
          </a:prstGeom>
        </p:spPr>
        <p:txBody>
          <a:bodyPr vert="horz" lIns="91440" tIns="45720" rIns="91440" bIns="45720" rtlCol="0" anchor="ctr"/>
          <a:lstStyle>
            <a:lvl1pPr algn="ctr">
              <a:defRPr sz="1200" i="1">
                <a:solidFill>
                  <a:schemeClr val="bg1">
                    <a:lumMod val="50000"/>
                  </a:schemeClr>
                </a:solidFill>
              </a:defRPr>
            </a:lvl1pPr>
          </a:lstStyle>
          <a:p>
            <a:r>
              <a:rPr lang="en-US" smtClean="0"/>
              <a:t>The National Program on Dairy Markets and Policy</a:t>
            </a:r>
            <a:endParaRPr lang="en-US" dirty="0"/>
          </a:p>
        </p:txBody>
      </p:sp>
      <p:sp>
        <p:nvSpPr>
          <p:cNvPr id="6" name="Slide Number Placeholder 5"/>
          <p:cNvSpPr>
            <a:spLocks noGrp="1"/>
          </p:cNvSpPr>
          <p:nvPr>
            <p:ph type="sldNum" sz="quarter" idx="4"/>
          </p:nvPr>
        </p:nvSpPr>
        <p:spPr>
          <a:xfrm>
            <a:off x="7970346" y="6498898"/>
            <a:ext cx="716455" cy="222578"/>
          </a:xfrm>
          <a:prstGeom prst="rect">
            <a:avLst/>
          </a:prstGeom>
        </p:spPr>
        <p:txBody>
          <a:bodyPr vert="horz" lIns="91440" tIns="45720" rIns="91440" bIns="45720" rtlCol="0" anchor="ctr"/>
          <a:lstStyle>
            <a:lvl1pPr algn="r">
              <a:defRPr sz="1200" i="1">
                <a:solidFill>
                  <a:schemeClr val="bg1">
                    <a:lumMod val="50000"/>
                  </a:schemeClr>
                </a:solidFill>
              </a:defRPr>
            </a:lvl1pPr>
          </a:lstStyle>
          <a:p>
            <a:fld id="{703056D5-ACE5-4B4C-9651-13F66B6DECE5}" type="slidenum">
              <a:rPr lang="en-US" smtClean="0"/>
              <a:pPr/>
              <a:t>‹#›</a:t>
            </a:fld>
            <a:endParaRPr lang="en-US" dirty="0"/>
          </a:p>
        </p:txBody>
      </p:sp>
    </p:spTree>
    <p:extLst>
      <p:ext uri="{BB962C8B-B14F-4D97-AF65-F5344CB8AC3E}">
        <p14:creationId xmlns:p14="http://schemas.microsoft.com/office/powerpoint/2010/main" val="29297725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457200" rtl="0" eaLnBrk="1" latinLnBrk="0" hangingPunct="1">
        <a:spcBef>
          <a:spcPct val="0"/>
        </a:spcBef>
        <a:buNone/>
        <a:defRPr sz="3600" kern="1200">
          <a:solidFill>
            <a:srgbClr val="A0020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200"/>
            </a:lvl1pPr>
          </a:lstStyle>
          <a:p>
            <a:pPr defTabSz="914400" fontAlgn="base">
              <a:spcBef>
                <a:spcPct val="0"/>
              </a:spcBef>
              <a:spcAft>
                <a:spcPct val="0"/>
              </a:spcAft>
              <a:defRPr/>
            </a:pPr>
            <a:endParaRPr lang="en-US">
              <a:solidFill>
                <a:srgbClr val="000000"/>
              </a:solidFill>
            </a:endParaRPr>
          </a:p>
        </p:txBody>
      </p:sp>
      <p:sp>
        <p:nvSpPr>
          <p:cNvPr id="15565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Black" pitchFamily="34" charset="0"/>
              </a:defRPr>
            </a:lvl1pPr>
          </a:lstStyle>
          <a:p>
            <a:pPr defTabSz="914400" fontAlgn="base">
              <a:spcBef>
                <a:spcPct val="0"/>
              </a:spcBef>
              <a:spcAft>
                <a:spcPct val="0"/>
              </a:spcAft>
              <a:defRPr/>
            </a:pPr>
            <a:fld id="{4569FF20-B20B-4B24-A821-D3A1233F03EC}" type="slidenum">
              <a:rPr lang="en-US">
                <a:solidFill>
                  <a:srgbClr val="000000"/>
                </a:solidFill>
              </a:rPr>
              <a:pPr defTabSz="914400" fontAlgn="base">
                <a:spcBef>
                  <a:spcPct val="0"/>
                </a:spcBef>
                <a:spcAft>
                  <a:spcPct val="0"/>
                </a:spcAft>
                <a:defRPr/>
              </a:pPr>
              <a:t>‹#›</a:t>
            </a:fld>
            <a:endParaRPr lang="en-US">
              <a:solidFill>
                <a:srgbClr val="000000"/>
              </a:solidFill>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666699"/>
                </a:solidFill>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666699"/>
                </a:solidFill>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9999CC"/>
                </a:solidFill>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666699"/>
                </a:solidFill>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z="2400" smtClean="0">
                <a:solidFill>
                  <a:srgbClr val="000000"/>
                </a:solidFill>
                <a:latin typeface="Times New Roman" pitchFamily="18" charset="0"/>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9999CC"/>
                </a:solidFill>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fontAlgn="base">
                <a:spcBef>
                  <a:spcPct val="0"/>
                </a:spcBef>
                <a:spcAft>
                  <a:spcPct val="0"/>
                </a:spcAft>
                <a:defRPr/>
              </a:pPr>
              <a:endParaRPr lang="en-US" altLang="en-US" smtClean="0">
                <a:solidFill>
                  <a:srgbClr val="9999CC"/>
                </a:solidFill>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5566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defTabSz="914400"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62548204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9690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80208"/>
            <a:ext cx="8229600" cy="490482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1" y="6498898"/>
            <a:ext cx="1241972" cy="222578"/>
          </a:xfrm>
          <a:prstGeom prst="rect">
            <a:avLst/>
          </a:prstGeom>
        </p:spPr>
        <p:txBody>
          <a:bodyPr vert="horz" lIns="91440" tIns="45720" rIns="91440" bIns="45720" rtlCol="0" anchor="ctr"/>
          <a:lstStyle>
            <a:lvl1pPr algn="l">
              <a:defRPr sz="1200" i="1">
                <a:solidFill>
                  <a:schemeClr val="bg1">
                    <a:lumMod val="50000"/>
                  </a:schemeClr>
                </a:solidFill>
              </a:defRPr>
            </a:lvl1pPr>
          </a:lstStyle>
          <a:p>
            <a:r>
              <a:rPr lang="en-US" smtClean="0">
                <a:solidFill>
                  <a:prstClr val="white">
                    <a:lumMod val="50000"/>
                  </a:prstClr>
                </a:solidFill>
              </a:rPr>
              <a:t>27 August 2014</a:t>
            </a:r>
            <a:endParaRPr lang="en-US">
              <a:solidFill>
                <a:prstClr val="white">
                  <a:lumMod val="50000"/>
                </a:prstClr>
              </a:solidFill>
            </a:endParaRPr>
          </a:p>
        </p:txBody>
      </p:sp>
      <p:sp>
        <p:nvSpPr>
          <p:cNvPr id="5" name="Footer Placeholder 4"/>
          <p:cNvSpPr>
            <a:spLocks noGrp="1"/>
          </p:cNvSpPr>
          <p:nvPr>
            <p:ph type="ftr" sz="quarter" idx="3"/>
          </p:nvPr>
        </p:nvSpPr>
        <p:spPr>
          <a:xfrm>
            <a:off x="2758965" y="6498898"/>
            <a:ext cx="3652344" cy="222578"/>
          </a:xfrm>
          <a:prstGeom prst="rect">
            <a:avLst/>
          </a:prstGeom>
        </p:spPr>
        <p:txBody>
          <a:bodyPr vert="horz" lIns="91440" tIns="45720" rIns="91440" bIns="45720" rtlCol="0" anchor="ctr"/>
          <a:lstStyle>
            <a:lvl1pPr algn="ctr">
              <a:defRPr sz="1200" i="1">
                <a:solidFill>
                  <a:schemeClr val="bg1">
                    <a:lumMod val="50000"/>
                  </a:schemeClr>
                </a:solidFill>
              </a:defRPr>
            </a:lvl1pPr>
          </a:lstStyle>
          <a:p>
            <a:r>
              <a:rPr lang="en-US" smtClean="0">
                <a:solidFill>
                  <a:prstClr val="white">
                    <a:lumMod val="50000"/>
                  </a:prstClr>
                </a:solidFill>
              </a:rPr>
              <a:t>The National Program on Dairy Markets and Policy</a:t>
            </a:r>
            <a:endParaRPr lang="en-US" dirty="0">
              <a:solidFill>
                <a:prstClr val="white">
                  <a:lumMod val="50000"/>
                </a:prstClr>
              </a:solidFill>
            </a:endParaRPr>
          </a:p>
        </p:txBody>
      </p:sp>
      <p:sp>
        <p:nvSpPr>
          <p:cNvPr id="6" name="Slide Number Placeholder 5"/>
          <p:cNvSpPr>
            <a:spLocks noGrp="1"/>
          </p:cNvSpPr>
          <p:nvPr>
            <p:ph type="sldNum" sz="quarter" idx="4"/>
          </p:nvPr>
        </p:nvSpPr>
        <p:spPr>
          <a:xfrm>
            <a:off x="7970346" y="6498898"/>
            <a:ext cx="716455" cy="222578"/>
          </a:xfrm>
          <a:prstGeom prst="rect">
            <a:avLst/>
          </a:prstGeom>
        </p:spPr>
        <p:txBody>
          <a:bodyPr vert="horz" lIns="91440" tIns="45720" rIns="91440" bIns="45720" rtlCol="0" anchor="ctr"/>
          <a:lstStyle>
            <a:lvl1pPr algn="r">
              <a:defRPr sz="1200" i="1">
                <a:solidFill>
                  <a:schemeClr val="bg1">
                    <a:lumMod val="50000"/>
                  </a:schemeClr>
                </a:solidFill>
              </a:defRPr>
            </a:lvl1pPr>
          </a:lstStyle>
          <a:p>
            <a:fld id="{703056D5-ACE5-4B4C-9651-13F66B6DECE5}"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621113732"/>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hdr="0"/>
  <p:txStyles>
    <p:titleStyle>
      <a:lvl1pPr algn="ctr" defTabSz="457200" rtl="0" eaLnBrk="1" latinLnBrk="0" hangingPunct="1">
        <a:spcBef>
          <a:spcPct val="0"/>
        </a:spcBef>
        <a:buNone/>
        <a:defRPr sz="3600" kern="1200">
          <a:solidFill>
            <a:srgbClr val="A0020E"/>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accent1">
              <a:lumMod val="75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accent1">
              <a:lumMod val="75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accent1">
              <a:lumMod val="75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accent1">
              <a:lumMod val="75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accent1">
              <a:lumMod val="7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883" y="171678"/>
            <a:ext cx="6400800" cy="3485921"/>
          </a:xfrm>
        </p:spPr>
        <p:txBody>
          <a:bodyPr>
            <a:normAutofit/>
          </a:bodyPr>
          <a:lstStyle/>
          <a:p>
            <a:pPr>
              <a:lnSpc>
                <a:spcPct val="120000"/>
              </a:lnSpc>
            </a:pPr>
            <a:r>
              <a:rPr lang="en-US" sz="4400" dirty="0" smtClean="0"/>
              <a:t>Margin Protection Program for Dairy Producers:</a:t>
            </a:r>
            <a:br>
              <a:rPr lang="en-US" sz="4400" dirty="0" smtClean="0"/>
            </a:br>
            <a:r>
              <a:rPr lang="en-US" sz="4400" dirty="0" smtClean="0"/>
              <a:t>Ideas on Mitigating </a:t>
            </a:r>
            <a:r>
              <a:rPr lang="en-US" sz="4400" dirty="0"/>
              <a:t>Financial </a:t>
            </a:r>
            <a:r>
              <a:rPr lang="en-US" sz="4400" dirty="0" smtClean="0"/>
              <a:t>Risk</a:t>
            </a:r>
            <a:endParaRPr lang="en-US" sz="4400" dirty="0"/>
          </a:p>
        </p:txBody>
      </p:sp>
      <p:sp>
        <p:nvSpPr>
          <p:cNvPr id="3" name="Subtitle 2"/>
          <p:cNvSpPr>
            <a:spLocks noGrp="1"/>
          </p:cNvSpPr>
          <p:nvPr>
            <p:ph type="subTitle" idx="1"/>
          </p:nvPr>
        </p:nvSpPr>
        <p:spPr>
          <a:xfrm>
            <a:off x="2378883" y="3818804"/>
            <a:ext cx="6400800" cy="1153101"/>
          </a:xfrm>
        </p:spPr>
        <p:txBody>
          <a:bodyPr>
            <a:normAutofit fontScale="77500" lnSpcReduction="20000"/>
          </a:bodyPr>
          <a:lstStyle/>
          <a:p>
            <a:r>
              <a:rPr lang="en-US" b="1" dirty="0" smtClean="0">
                <a:solidFill>
                  <a:schemeClr val="tx1">
                    <a:lumMod val="50000"/>
                    <a:lumOff val="50000"/>
                  </a:schemeClr>
                </a:solidFill>
              </a:rPr>
              <a:t>Cameron Thraen and Christopher Wolf</a:t>
            </a:r>
          </a:p>
          <a:p>
            <a:r>
              <a:rPr lang="en-US" i="1" dirty="0" smtClean="0">
                <a:solidFill>
                  <a:schemeClr val="tx1">
                    <a:lumMod val="50000"/>
                    <a:lumOff val="50000"/>
                  </a:schemeClr>
                </a:solidFill>
              </a:rPr>
              <a:t>The Ohio State University, Michigan State University</a:t>
            </a:r>
            <a:endParaRPr lang="en-US" dirty="0" smtClean="0">
              <a:solidFill>
                <a:schemeClr val="tx1">
                  <a:lumMod val="50000"/>
                  <a:lumOff val="50000"/>
                </a:schemeClr>
              </a:solidFill>
            </a:endParaRPr>
          </a:p>
        </p:txBody>
      </p:sp>
      <p:pic>
        <p:nvPicPr>
          <p:cNvPr id="4" name="Picture 3" descr="BigLogo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2175781" y="2771056"/>
            <a:ext cx="6400800" cy="1773087"/>
          </a:xfrm>
          <a:prstGeom prst="rect">
            <a:avLst/>
          </a:prstGeom>
        </p:spPr>
      </p:pic>
      <p:grpSp>
        <p:nvGrpSpPr>
          <p:cNvPr id="6" name="Group 5"/>
          <p:cNvGrpSpPr/>
          <p:nvPr/>
        </p:nvGrpSpPr>
        <p:grpSpPr>
          <a:xfrm>
            <a:off x="2083318" y="5844019"/>
            <a:ext cx="6612717" cy="824635"/>
            <a:chOff x="1086947" y="5449455"/>
            <a:chExt cx="7904653" cy="1219200"/>
          </a:xfrm>
        </p:grpSpPr>
        <p:pic>
          <p:nvPicPr>
            <p:cNvPr id="7" name="Picture 4" descr="osue"/>
            <p:cNvPicPr>
              <a:picLocks noChangeAspect="1" noChangeArrowheads="1"/>
            </p:cNvPicPr>
            <p:nvPr/>
          </p:nvPicPr>
          <p:blipFill>
            <a:blip r:embed="rId4">
              <a:lum contrast="24000"/>
              <a:extLst>
                <a:ext uri="{28A0092B-C50C-407E-A947-70E740481C1C}">
                  <a14:useLocalDpi xmlns:a14="http://schemas.microsoft.com/office/drawing/2010/main" val="0"/>
                </a:ext>
              </a:extLst>
            </a:blip>
            <a:srcRect/>
            <a:stretch>
              <a:fillRect/>
            </a:stretch>
          </p:blipFill>
          <p:spPr bwMode="auto">
            <a:xfrm>
              <a:off x="1086947" y="5759578"/>
              <a:ext cx="714144" cy="8698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801091" y="5449455"/>
              <a:ext cx="719050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defTabSz="914400" eaLnBrk="1" hangingPunct="1"/>
              <a:r>
                <a:rPr lang="en-US" altLang="en-US" sz="1600" kern="0" dirty="0" smtClean="0">
                  <a:solidFill>
                    <a:schemeClr val="tx1"/>
                  </a:solidFill>
                </a:rPr>
                <a:t>Special thanks to Dianne Shoemaker for the use of a few slides and the author of </a:t>
              </a:r>
              <a:r>
                <a:rPr lang="en-US" altLang="en-US" sz="1600" u="sng" kern="0" dirty="0" smtClean="0">
                  <a:solidFill>
                    <a:schemeClr val="tx1"/>
                  </a:solidFill>
                </a:rPr>
                <a:t>15 Measures of Dairy Farm Competitiveness. </a:t>
              </a:r>
              <a:r>
                <a:rPr lang="en-US" altLang="en-US" sz="1600" kern="0" dirty="0" smtClean="0">
                  <a:solidFill>
                    <a:schemeClr val="tx1"/>
                  </a:solidFill>
                </a:rPr>
                <a:t> You can find a copy of the useful document at: </a:t>
              </a:r>
              <a:endParaRPr lang="en-US" altLang="en-US" sz="1600" u="sng" kern="0" dirty="0" smtClean="0">
                <a:solidFill>
                  <a:schemeClr val="tx1"/>
                </a:solidFill>
              </a:endParaRPr>
            </a:p>
          </p:txBody>
        </p:sp>
      </p:grpSp>
    </p:spTree>
    <p:extLst>
      <p:ext uri="{BB962C8B-B14F-4D97-AF65-F5344CB8AC3E}">
        <p14:creationId xmlns:p14="http://schemas.microsoft.com/office/powerpoint/2010/main" val="27298303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773" y="375166"/>
            <a:ext cx="8229600" cy="1143000"/>
          </a:xfrm>
        </p:spPr>
        <p:txBody>
          <a:bodyPr>
            <a:normAutofit fontScale="90000"/>
          </a:bodyPr>
          <a:lstStyle/>
          <a:p>
            <a:r>
              <a:rPr lang="en-US" dirty="0"/>
              <a:t>Relationship to </a:t>
            </a:r>
            <a:r>
              <a:rPr lang="en-US" dirty="0" smtClean="0"/>
              <a:t>ADPM </a:t>
            </a:r>
            <a:br>
              <a:rPr lang="en-US" dirty="0" smtClean="0"/>
            </a:br>
            <a:r>
              <a:rPr lang="en-US" dirty="0" smtClean="0"/>
              <a:t>to Dairy Farm Record IOFC Margin</a:t>
            </a:r>
            <a:br>
              <a:rPr lang="en-US" dirty="0" smtClean="0"/>
            </a:br>
            <a:r>
              <a:rPr lang="en-US" sz="2200" dirty="0" smtClean="0"/>
              <a:t>(annual basis)</a:t>
            </a:r>
            <a:endParaRPr lang="en-US" sz="2200" dirty="0"/>
          </a:p>
        </p:txBody>
      </p:sp>
      <p:graphicFrame>
        <p:nvGraphicFramePr>
          <p:cNvPr id="4" name="Chart 3"/>
          <p:cNvGraphicFramePr>
            <a:graphicFrameLocks/>
          </p:cNvGraphicFramePr>
          <p:nvPr>
            <p:extLst>
              <p:ext uri="{D42A27DB-BD31-4B8C-83A1-F6EECF244321}">
                <p14:modId xmlns:p14="http://schemas.microsoft.com/office/powerpoint/2010/main" val="232425569"/>
              </p:ext>
            </p:extLst>
          </p:nvPr>
        </p:nvGraphicFramePr>
        <p:xfrm>
          <a:off x="1062391" y="1616364"/>
          <a:ext cx="6613027" cy="4655127"/>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rot="16200000">
            <a:off x="335237" y="3052497"/>
            <a:ext cx="727571" cy="369332"/>
          </a:xfrm>
          <a:prstGeom prst="rect">
            <a:avLst/>
          </a:prstGeom>
          <a:noFill/>
        </p:spPr>
        <p:txBody>
          <a:bodyPr wrap="none" rtlCol="0">
            <a:spAutoFit/>
          </a:bodyPr>
          <a:lstStyle/>
          <a:p>
            <a:r>
              <a:rPr lang="en-US" dirty="0" smtClean="0"/>
              <a:t>$/cwt</a:t>
            </a:r>
            <a:endParaRPr lang="en-US" dirty="0"/>
          </a:p>
        </p:txBody>
      </p:sp>
    </p:spTree>
    <p:extLst>
      <p:ext uri="{BB962C8B-B14F-4D97-AF65-F5344CB8AC3E}">
        <p14:creationId xmlns:p14="http://schemas.microsoft.com/office/powerpoint/2010/main" val="4233229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subTitle" idx="1"/>
          </p:nvPr>
        </p:nvSpPr>
        <p:spPr>
          <a:xfrm>
            <a:off x="3276600" y="1905000"/>
            <a:ext cx="5867400" cy="4724400"/>
          </a:xfrm>
        </p:spPr>
        <p:txBody>
          <a:bodyPr/>
          <a:lstStyle/>
          <a:p>
            <a:pPr algn="ctr" eaLnBrk="1" hangingPunct="1"/>
            <a:r>
              <a:rPr lang="en-US" altLang="en-US" sz="3900" dirty="0" smtClean="0">
                <a:solidFill>
                  <a:schemeClr val="bg1"/>
                </a:solidFill>
              </a:rPr>
              <a:t>Key Measures to monitor:</a:t>
            </a:r>
          </a:p>
          <a:p>
            <a:pPr algn="ctr" eaLnBrk="1" hangingPunct="1">
              <a:lnSpc>
                <a:spcPct val="130000"/>
              </a:lnSpc>
            </a:pPr>
            <a:r>
              <a:rPr lang="en-US" altLang="en-US" sz="3900" dirty="0" smtClean="0">
                <a:solidFill>
                  <a:schemeClr val="bg1"/>
                </a:solidFill>
              </a:rPr>
              <a:t>Where do I Start ?</a:t>
            </a:r>
          </a:p>
          <a:p>
            <a:pPr algn="ctr" eaLnBrk="1" hangingPunct="1">
              <a:lnSpc>
                <a:spcPct val="130000"/>
              </a:lnSpc>
            </a:pPr>
            <a:endParaRPr lang="en-US" altLang="en-US" sz="3900" dirty="0" smtClean="0">
              <a:solidFill>
                <a:schemeClr val="bg1"/>
              </a:solidFill>
            </a:endParaRPr>
          </a:p>
          <a:p>
            <a:pPr algn="ctr" eaLnBrk="1" hangingPunct="1"/>
            <a:r>
              <a:rPr lang="en-US" altLang="en-US" sz="3500" b="1" dirty="0" smtClean="0">
                <a:solidFill>
                  <a:schemeClr val="bg2"/>
                </a:solidFill>
              </a:rPr>
              <a:t>Your Dairy’s Financial Balance Sheet</a:t>
            </a:r>
          </a:p>
        </p:txBody>
      </p:sp>
    </p:spTree>
    <p:extLst>
      <p:ext uri="{BB962C8B-B14F-4D97-AF65-F5344CB8AC3E}">
        <p14:creationId xmlns:p14="http://schemas.microsoft.com/office/powerpoint/2010/main" val="1395443466"/>
      </p:ext>
    </p:extLst>
  </p:cSld>
  <p:clrMapOvr>
    <a:masterClrMapping/>
  </p:clrMapOvr>
  <p:transition>
    <p:blinds dir="ver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smtClean="0"/>
              <a:t>Determining Risk Exposure </a:t>
            </a:r>
            <a:br>
              <a:rPr lang="en-US" sz="4000" dirty="0" smtClean="0"/>
            </a:br>
            <a:r>
              <a:rPr lang="en-US" sz="4000" dirty="0" smtClean="0"/>
              <a:t>from Unanticipated Low Margins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ü"/>
            </a:pPr>
            <a:r>
              <a:rPr lang="en-US" dirty="0" smtClean="0"/>
              <a:t>Step 1: Calculate the amount of loss your operation can withstand</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Step 2: Evaluate the magnitude of the loss and impact on farm liquidity and solvency</a:t>
            </a:r>
          </a:p>
          <a:p>
            <a:pPr>
              <a:buFont typeface="Wingdings" panose="05000000000000000000" pitchFamily="2" charset="2"/>
              <a:buChar char="ü"/>
            </a:pPr>
            <a:endParaRPr lang="en-US" dirty="0"/>
          </a:p>
          <a:p>
            <a:pPr>
              <a:buFont typeface="Wingdings" panose="05000000000000000000" pitchFamily="2" charset="2"/>
              <a:buChar char="ü"/>
            </a:pPr>
            <a:r>
              <a:rPr lang="en-US" dirty="0" smtClean="0"/>
              <a:t>Balance Sheet information is required</a:t>
            </a:r>
            <a:endParaRPr lang="en-US" dirty="0"/>
          </a:p>
        </p:txBody>
      </p:sp>
    </p:spTree>
    <p:extLst>
      <p:ext uri="{BB962C8B-B14F-4D97-AF65-F5344CB8AC3E}">
        <p14:creationId xmlns:p14="http://schemas.microsoft.com/office/powerpoint/2010/main" val="37795631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36600" y="368301"/>
            <a:ext cx="8229600" cy="1143000"/>
          </a:xfrm>
        </p:spPr>
        <p:txBody>
          <a:bodyPr>
            <a:noAutofit/>
          </a:bodyPr>
          <a:lstStyle/>
          <a:p>
            <a:r>
              <a:rPr lang="en-US" sz="4400" dirty="0" smtClean="0"/>
              <a:t>Potential decrease in </a:t>
            </a:r>
            <a:br>
              <a:rPr lang="en-US" sz="4400" dirty="0" smtClean="0"/>
            </a:br>
            <a:r>
              <a:rPr lang="en-US" sz="4400" dirty="0" smtClean="0"/>
              <a:t>IOFC margin from 2013 level</a:t>
            </a:r>
            <a:endParaRPr lang="en-US" sz="4400" dirty="0"/>
          </a:p>
        </p:txBody>
      </p:sp>
      <p:graphicFrame>
        <p:nvGraphicFramePr>
          <p:cNvPr id="4" name="Table 3"/>
          <p:cNvGraphicFramePr>
            <a:graphicFrameLocks noGrp="1"/>
          </p:cNvGraphicFramePr>
          <p:nvPr>
            <p:extLst>
              <p:ext uri="{D42A27DB-BD31-4B8C-83A1-F6EECF244321}">
                <p14:modId xmlns:p14="http://schemas.microsoft.com/office/powerpoint/2010/main" val="505252459"/>
              </p:ext>
            </p:extLst>
          </p:nvPr>
        </p:nvGraphicFramePr>
        <p:xfrm>
          <a:off x="304793" y="2108138"/>
          <a:ext cx="8285023" cy="2989494"/>
        </p:xfrm>
        <a:graphic>
          <a:graphicData uri="http://schemas.openxmlformats.org/drawingml/2006/table">
            <a:tbl>
              <a:tblPr firstRow="1" firstCol="1" bandRow="1">
                <a:tableStyleId>{5C22544A-7EE6-4342-B048-85BDC9FD1C3A}</a:tableStyleId>
              </a:tblPr>
              <a:tblGrid>
                <a:gridCol w="1242753"/>
                <a:gridCol w="1377543"/>
                <a:gridCol w="1306084"/>
                <a:gridCol w="1517420"/>
                <a:gridCol w="1364327"/>
                <a:gridCol w="1476896"/>
              </a:tblGrid>
              <a:tr h="964026">
                <a:tc>
                  <a:txBody>
                    <a:bodyPr/>
                    <a:lstStyle/>
                    <a:p>
                      <a:pPr>
                        <a:lnSpc>
                          <a:spcPct val="115000"/>
                        </a:lnSpc>
                      </a:pPr>
                      <a:endParaRPr lang="en-US" sz="2000" b="1"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2000" b="1" dirty="0" smtClean="0">
                          <a:effectLst/>
                        </a:rPr>
                        <a:t>Actual 2013</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20%  reduction</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40% </a:t>
                      </a:r>
                      <a:endParaRPr lang="en-US" sz="2000" b="1" dirty="0" smtClean="0">
                        <a:effectLst/>
                      </a:endParaRPr>
                    </a:p>
                    <a:p>
                      <a:pPr marL="0" marR="0" algn="ctr">
                        <a:lnSpc>
                          <a:spcPct val="115000"/>
                        </a:lnSpc>
                        <a:spcBef>
                          <a:spcPts val="0"/>
                        </a:spcBef>
                        <a:spcAft>
                          <a:spcPts val="0"/>
                        </a:spcAft>
                      </a:pPr>
                      <a:r>
                        <a:rPr lang="en-US" sz="2000" b="1" dirty="0" smtClean="0">
                          <a:effectLst/>
                        </a:rPr>
                        <a:t>reduction</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400" b="1" dirty="0">
                          <a:solidFill>
                            <a:srgbClr val="FFFF00"/>
                          </a:solidFill>
                          <a:effectLst/>
                        </a:rPr>
                        <a:t>60% reduction</a:t>
                      </a:r>
                      <a:endParaRPr lang="en-US" sz="2400" b="1" dirty="0">
                        <a:solidFill>
                          <a:srgbClr val="FFFF00"/>
                        </a:solidFill>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80% reduction</a:t>
                      </a:r>
                      <a:endParaRPr lang="en-US" sz="2000" b="1">
                        <a:effectLst/>
                        <a:latin typeface="Calibri"/>
                        <a:ea typeface="Calibri"/>
                        <a:cs typeface="Times New Roman"/>
                      </a:endParaRPr>
                    </a:p>
                  </a:txBody>
                  <a:tcPr marL="68580" marR="68580" marT="0" marB="0" anchor="b"/>
                </a:tc>
              </a:tr>
              <a:tr h="398674">
                <a:tc>
                  <a:txBody>
                    <a:bodyPr/>
                    <a:lstStyle/>
                    <a:p>
                      <a:pPr>
                        <a:lnSpc>
                          <a:spcPct val="115000"/>
                        </a:lnSpc>
                      </a:pPr>
                      <a:endParaRPr lang="en-US" sz="2000" b="1">
                        <a:effectLst/>
                        <a:latin typeface="Calibri"/>
                      </a:endParaRPr>
                    </a:p>
                  </a:txBody>
                  <a:tcPr marL="68580" marR="68580" marT="0" marB="0" anchor="b"/>
                </a:tc>
                <a:tc>
                  <a:txBody>
                    <a:bodyPr/>
                    <a:lstStyle/>
                    <a:p>
                      <a:pPr>
                        <a:lnSpc>
                          <a:spcPct val="115000"/>
                        </a:lnSpc>
                      </a:pPr>
                      <a:endParaRPr lang="en-US" sz="2000" b="1">
                        <a:effectLst/>
                        <a:latin typeface="Calibri"/>
                      </a:endParaRPr>
                    </a:p>
                  </a:txBody>
                  <a:tcPr marL="68580" marR="68580" marT="0" marB="0" anchor="b"/>
                </a:tc>
                <a:tc>
                  <a:txBody>
                    <a:bodyPr/>
                    <a:lstStyle/>
                    <a:p>
                      <a:pPr>
                        <a:lnSpc>
                          <a:spcPct val="115000"/>
                        </a:lnSpc>
                      </a:pPr>
                      <a:endParaRPr lang="en-US" sz="2000" b="1"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2000" b="1" dirty="0" smtClean="0">
                          <a:effectLst/>
                        </a:rPr>
                        <a:t>$’s</a:t>
                      </a:r>
                      <a:endParaRPr lang="en-US" sz="2000" b="1" dirty="0">
                        <a:effectLst/>
                        <a:latin typeface="Calibri"/>
                        <a:ea typeface="Calibri"/>
                        <a:cs typeface="Times New Roman"/>
                      </a:endParaRPr>
                    </a:p>
                  </a:txBody>
                  <a:tcPr marL="68580" marR="68580" marT="0" marB="0" anchor="b"/>
                </a:tc>
                <a:tc>
                  <a:txBody>
                    <a:bodyPr/>
                    <a:lstStyle/>
                    <a:p>
                      <a:pPr>
                        <a:lnSpc>
                          <a:spcPct val="115000"/>
                        </a:lnSpc>
                      </a:pPr>
                      <a:endParaRPr lang="en-US" sz="2000" b="1" dirty="0">
                        <a:effectLst/>
                        <a:latin typeface="Calibri"/>
                      </a:endParaRPr>
                    </a:p>
                  </a:txBody>
                  <a:tcPr marL="68580" marR="68580" marT="0" marB="0" anchor="b"/>
                </a:tc>
                <a:tc>
                  <a:txBody>
                    <a:bodyPr/>
                    <a:lstStyle/>
                    <a:p>
                      <a:pPr>
                        <a:lnSpc>
                          <a:spcPct val="115000"/>
                        </a:lnSpc>
                      </a:pPr>
                      <a:endParaRPr lang="en-US" sz="2000" b="1">
                        <a:effectLst/>
                        <a:latin typeface="Calibri"/>
                      </a:endParaRPr>
                    </a:p>
                  </a:txBody>
                  <a:tcPr marL="68580" marR="68580" marT="0" marB="0" anchor="b"/>
                </a:tc>
              </a:tr>
              <a:tr h="813397">
                <a:tc>
                  <a:txBody>
                    <a:bodyPr/>
                    <a:lstStyle/>
                    <a:p>
                      <a:pPr marL="0" marR="0">
                        <a:lnSpc>
                          <a:spcPct val="115000"/>
                        </a:lnSpc>
                        <a:spcBef>
                          <a:spcPts val="0"/>
                        </a:spcBef>
                        <a:spcAft>
                          <a:spcPts val="0"/>
                        </a:spcAft>
                      </a:pPr>
                      <a:r>
                        <a:rPr lang="en-US" sz="2000" b="1" dirty="0" smtClean="0">
                          <a:effectLst/>
                        </a:rPr>
                        <a:t>Leaders</a:t>
                      </a:r>
                      <a:r>
                        <a:rPr lang="en-US" sz="2000" b="1" baseline="0" dirty="0" smtClean="0">
                          <a:effectLst/>
                        </a:rPr>
                        <a:t> Dairy</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223,874</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44,775</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89,550</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134,324</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179,099</a:t>
                      </a:r>
                      <a:endParaRPr lang="en-US" sz="2000" b="1" dirty="0">
                        <a:effectLst/>
                        <a:latin typeface="Calibri"/>
                        <a:ea typeface="Calibri"/>
                        <a:cs typeface="Times New Roman"/>
                      </a:endParaRPr>
                    </a:p>
                  </a:txBody>
                  <a:tcPr marL="68580" marR="68580" marT="0" marB="0" anchor="b"/>
                </a:tc>
              </a:tr>
              <a:tr h="813397">
                <a:tc>
                  <a:txBody>
                    <a:bodyPr/>
                    <a:lstStyle/>
                    <a:p>
                      <a:pPr marL="0" marR="0">
                        <a:lnSpc>
                          <a:spcPct val="115000"/>
                        </a:lnSpc>
                        <a:spcBef>
                          <a:spcPts val="0"/>
                        </a:spcBef>
                        <a:spcAft>
                          <a:spcPts val="0"/>
                        </a:spcAft>
                      </a:pPr>
                      <a:r>
                        <a:rPr lang="en-US" sz="2000" b="1" dirty="0" smtClean="0">
                          <a:effectLst/>
                        </a:rPr>
                        <a:t>Legends Dairy</a:t>
                      </a:r>
                      <a:endParaRPr lang="en-US" sz="20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513,977</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102,795</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205,591</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a:effectLst/>
                        </a:rPr>
                        <a:t>308,386</a:t>
                      </a:r>
                      <a:endParaRPr lang="en-US" sz="20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000" b="1" dirty="0">
                          <a:effectLst/>
                        </a:rPr>
                        <a:t>411,182</a:t>
                      </a:r>
                      <a:endParaRPr lang="en-US" sz="2000" b="1" dirty="0">
                        <a:effectLst/>
                        <a:latin typeface="Calibri"/>
                        <a:ea typeface="Calibri"/>
                        <a:cs typeface="Times New Roman"/>
                      </a:endParaRPr>
                    </a:p>
                  </a:txBody>
                  <a:tcPr marL="68580" marR="68580" marT="0" marB="0" anchor="b"/>
                </a:tc>
              </a:tr>
            </a:tbl>
          </a:graphicData>
        </a:graphic>
      </p:graphicFrame>
      <p:sp>
        <p:nvSpPr>
          <p:cNvPr id="5" name="Title 1"/>
          <p:cNvSpPr txBox="1">
            <a:spLocks/>
          </p:cNvSpPr>
          <p:nvPr/>
        </p:nvSpPr>
        <p:spPr>
          <a:xfrm>
            <a:off x="533400" y="5148118"/>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3600" kern="1200">
                <a:solidFill>
                  <a:srgbClr val="A0020E"/>
                </a:solidFill>
                <a:latin typeface="+mj-lt"/>
                <a:ea typeface="+mj-ea"/>
                <a:cs typeface="+mj-cs"/>
              </a:defRPr>
            </a:lvl1pPr>
          </a:lstStyle>
          <a:p>
            <a:r>
              <a:rPr lang="en-US" sz="4400" dirty="0" smtClean="0"/>
              <a:t>Those darn </a:t>
            </a:r>
            <a:r>
              <a:rPr lang="en-US" sz="4400" i="1" dirty="0" smtClean="0"/>
              <a:t>Unknown Unknowns</a:t>
            </a:r>
            <a:endParaRPr lang="en-US" sz="4400" i="1" dirty="0"/>
          </a:p>
        </p:txBody>
      </p:sp>
      <p:sp>
        <p:nvSpPr>
          <p:cNvPr id="3" name="TextBox 2"/>
          <p:cNvSpPr txBox="1"/>
          <p:nvPr/>
        </p:nvSpPr>
        <p:spPr>
          <a:xfrm>
            <a:off x="3214245" y="1812639"/>
            <a:ext cx="5107709" cy="369332"/>
          </a:xfrm>
          <a:prstGeom prst="rect">
            <a:avLst/>
          </a:prstGeom>
          <a:solidFill>
            <a:schemeClr val="bg1"/>
          </a:solidFill>
        </p:spPr>
        <p:txBody>
          <a:bodyPr wrap="square" rtlCol="0">
            <a:spAutoFit/>
          </a:bodyPr>
          <a:lstStyle/>
          <a:p>
            <a:r>
              <a:rPr lang="en-US" dirty="0" smtClean="0"/>
              <a:t>Potential reduction in IOFC from anticipated IOFC</a:t>
            </a:r>
            <a:endParaRPr lang="en-US" dirty="0"/>
          </a:p>
        </p:txBody>
      </p:sp>
      <p:sp>
        <p:nvSpPr>
          <p:cNvPr id="6" name="TextBox 5"/>
          <p:cNvSpPr txBox="1"/>
          <p:nvPr/>
        </p:nvSpPr>
        <p:spPr>
          <a:xfrm>
            <a:off x="1348509" y="6106453"/>
            <a:ext cx="6862619" cy="369332"/>
          </a:xfrm>
          <a:prstGeom prst="rect">
            <a:avLst/>
          </a:prstGeom>
          <a:noFill/>
        </p:spPr>
        <p:txBody>
          <a:bodyPr wrap="square" rtlCol="0">
            <a:spAutoFit/>
          </a:bodyPr>
          <a:lstStyle/>
          <a:p>
            <a:r>
              <a:rPr lang="en-US" dirty="0" smtClean="0"/>
              <a:t>The 2009 event was close to the 60% reduction for a typical dairy farm</a:t>
            </a:r>
            <a:endParaRPr lang="en-US" dirty="0"/>
          </a:p>
        </p:txBody>
      </p:sp>
    </p:spTree>
    <p:extLst>
      <p:ext uri="{BB962C8B-B14F-4D97-AF65-F5344CB8AC3E}">
        <p14:creationId xmlns:p14="http://schemas.microsoft.com/office/powerpoint/2010/main" val="14457141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6620" y="-228600"/>
            <a:ext cx="8229600" cy="1143000"/>
          </a:xfrm>
        </p:spPr>
        <p:txBody>
          <a:bodyPr>
            <a:normAutofit/>
          </a:bodyPr>
          <a:lstStyle/>
          <a:p>
            <a:r>
              <a:rPr lang="en-US" sz="2800" dirty="0" smtClean="0"/>
              <a:t>Leaders Dairy Balance Sheet, January 1, 2014</a:t>
            </a:r>
            <a:endParaRPr lang="en-US" sz="2800" dirty="0"/>
          </a:p>
        </p:txBody>
      </p:sp>
      <p:graphicFrame>
        <p:nvGraphicFramePr>
          <p:cNvPr id="4" name="Table 3"/>
          <p:cNvGraphicFramePr>
            <a:graphicFrameLocks noGrp="1"/>
          </p:cNvGraphicFramePr>
          <p:nvPr>
            <p:extLst>
              <p:ext uri="{D42A27DB-BD31-4B8C-83A1-F6EECF244321}">
                <p14:modId xmlns:p14="http://schemas.microsoft.com/office/powerpoint/2010/main" val="20311502"/>
              </p:ext>
            </p:extLst>
          </p:nvPr>
        </p:nvGraphicFramePr>
        <p:xfrm>
          <a:off x="152400" y="1566419"/>
          <a:ext cx="8991600" cy="4679398"/>
        </p:xfrm>
        <a:graphic>
          <a:graphicData uri="http://schemas.openxmlformats.org/drawingml/2006/table">
            <a:tbl>
              <a:tblPr firstRow="1" firstCol="1" bandRow="1">
                <a:tableStyleId>{B301B821-A1FF-4177-AEE7-76D212191A09}</a:tableStyleId>
              </a:tblPr>
              <a:tblGrid>
                <a:gridCol w="3138577"/>
                <a:gridCol w="1272396"/>
                <a:gridCol w="424132"/>
                <a:gridCol w="2968925"/>
                <a:gridCol w="1187570"/>
              </a:tblGrid>
              <a:tr h="169403">
                <a:tc>
                  <a:txBody>
                    <a:bodyPr/>
                    <a:lstStyle/>
                    <a:p>
                      <a:pPr marL="0" marR="0">
                        <a:lnSpc>
                          <a:spcPct val="115000"/>
                        </a:lnSpc>
                        <a:spcBef>
                          <a:spcPts val="0"/>
                        </a:spcBef>
                        <a:spcAft>
                          <a:spcPts val="0"/>
                        </a:spcAft>
                      </a:pPr>
                      <a:r>
                        <a:rPr lang="en-US" sz="1800" dirty="0">
                          <a:effectLst/>
                        </a:rPr>
                        <a:t>Assets</a:t>
                      </a:r>
                      <a:endParaRPr lang="en-US" sz="1800" dirty="0">
                        <a:effectLst/>
                        <a:latin typeface="Calibri"/>
                        <a:ea typeface="Calibri"/>
                        <a:cs typeface="Times New Roman"/>
                      </a:endParaRPr>
                    </a:p>
                  </a:txBody>
                  <a:tcPr marL="55519" marR="55519" marT="0" marB="0" anchor="b"/>
                </a:tc>
                <a:tc>
                  <a:txBody>
                    <a:bodyPr/>
                    <a:lstStyle/>
                    <a:p>
                      <a:pPr>
                        <a:lnSpc>
                          <a:spcPct val="115000"/>
                        </a:lnSpc>
                      </a:pPr>
                      <a:endParaRPr lang="en-US" sz="1800">
                        <a:effectLst/>
                        <a:latin typeface="Calibri"/>
                      </a:endParaRPr>
                    </a:p>
                  </a:txBody>
                  <a:tcPr marL="55519" marR="55519" marT="0" marB="0" anchor="b"/>
                </a:tc>
                <a:tc>
                  <a:txBody>
                    <a:bodyPr/>
                    <a:lstStyle/>
                    <a:p>
                      <a:pPr>
                        <a:lnSpc>
                          <a:spcPct val="115000"/>
                        </a:lnSpc>
                      </a:pPr>
                      <a:endParaRPr lang="en-US" sz="1800">
                        <a:effectLst/>
                        <a:latin typeface="Calibri"/>
                      </a:endParaRPr>
                    </a:p>
                  </a:txBody>
                  <a:tcPr marL="55519" marR="55519" marT="0" marB="0" anchor="b"/>
                </a:tc>
                <a:tc>
                  <a:txBody>
                    <a:bodyPr/>
                    <a:lstStyle/>
                    <a:p>
                      <a:pPr marL="0" marR="0">
                        <a:lnSpc>
                          <a:spcPct val="115000"/>
                        </a:lnSpc>
                        <a:spcBef>
                          <a:spcPts val="0"/>
                        </a:spcBef>
                        <a:spcAft>
                          <a:spcPts val="0"/>
                        </a:spcAft>
                      </a:pPr>
                      <a:r>
                        <a:rPr lang="en-US" sz="1800">
                          <a:effectLst/>
                        </a:rPr>
                        <a:t>Liabilities</a:t>
                      </a:r>
                      <a:endParaRPr lang="en-US" sz="1800">
                        <a:effectLst/>
                        <a:latin typeface="Calibri"/>
                        <a:ea typeface="Calibri"/>
                        <a:cs typeface="Times New Roman"/>
                      </a:endParaRPr>
                    </a:p>
                  </a:txBody>
                  <a:tcPr marL="55519" marR="55519" marT="0" marB="0" anchor="b"/>
                </a:tc>
                <a:tc>
                  <a:txBody>
                    <a:bodyPr/>
                    <a:lstStyle/>
                    <a:p>
                      <a:pPr>
                        <a:lnSpc>
                          <a:spcPct val="115000"/>
                        </a:lnSpc>
                      </a:pPr>
                      <a:endParaRPr lang="en-US" sz="1800" dirty="0">
                        <a:effectLst/>
                        <a:latin typeface="Calibri"/>
                      </a:endParaRPr>
                    </a:p>
                  </a:txBody>
                  <a:tcPr marL="55519" marR="55519" marT="0" marB="0" anchor="b"/>
                </a:tc>
              </a:tr>
              <a:tr h="169403">
                <a:tc>
                  <a:txBody>
                    <a:bodyPr/>
                    <a:lstStyle/>
                    <a:p>
                      <a:pPr marL="0" marR="0">
                        <a:lnSpc>
                          <a:spcPct val="115000"/>
                        </a:lnSpc>
                        <a:spcBef>
                          <a:spcPts val="0"/>
                        </a:spcBef>
                        <a:spcAft>
                          <a:spcPts val="0"/>
                        </a:spcAft>
                      </a:pPr>
                      <a:r>
                        <a:rPr lang="en-US" sz="2000" dirty="0">
                          <a:effectLst/>
                        </a:rPr>
                        <a:t>Current</a:t>
                      </a:r>
                      <a:endParaRPr lang="en-US" sz="2000" dirty="0">
                        <a:effectLst/>
                        <a:latin typeface="Calibri"/>
                        <a:ea typeface="Calibri"/>
                        <a:cs typeface="Times New Roman"/>
                      </a:endParaRPr>
                    </a:p>
                  </a:txBody>
                  <a:tcPr marL="55519" marR="55519" marT="0" marB="0" anchor="b"/>
                </a:tc>
                <a:tc>
                  <a:txBody>
                    <a:bodyPr/>
                    <a:lstStyle/>
                    <a:p>
                      <a:pPr marL="0" marR="0" algn="ctr">
                        <a:lnSpc>
                          <a:spcPct val="115000"/>
                        </a:lnSpc>
                        <a:spcBef>
                          <a:spcPts val="0"/>
                        </a:spcBef>
                        <a:spcAft>
                          <a:spcPts val="0"/>
                        </a:spcAft>
                      </a:pPr>
                      <a:r>
                        <a:rPr lang="en-US" sz="2000" dirty="0">
                          <a:effectLst/>
                        </a:rPr>
                        <a:t>$</a:t>
                      </a: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Current</a:t>
                      </a:r>
                      <a:endParaRPr lang="en-US" sz="2000" b="1" dirty="0">
                        <a:effectLst/>
                        <a:latin typeface="Calibri"/>
                        <a:ea typeface="Calibri"/>
                        <a:cs typeface="Times New Roman"/>
                      </a:endParaRPr>
                    </a:p>
                  </a:txBody>
                  <a:tcPr marL="55519" marR="55519" marT="0" marB="0" anchor="b"/>
                </a:tc>
                <a:tc>
                  <a:txBody>
                    <a:bodyPr/>
                    <a:lstStyle/>
                    <a:p>
                      <a:pPr marL="0" marR="0" algn="ctr">
                        <a:lnSpc>
                          <a:spcPct val="115000"/>
                        </a:lnSpc>
                        <a:spcBef>
                          <a:spcPts val="0"/>
                        </a:spcBef>
                        <a:spcAft>
                          <a:spcPts val="0"/>
                        </a:spcAft>
                      </a:pPr>
                      <a:r>
                        <a:rPr lang="en-US" sz="2000" dirty="0">
                          <a:effectLst/>
                        </a:rPr>
                        <a:t>$</a:t>
                      </a:r>
                      <a:endParaRPr lang="en-US" sz="2000" dirty="0">
                        <a:effectLst/>
                        <a:latin typeface="Calibri"/>
                        <a:ea typeface="Calibri"/>
                        <a:cs typeface="Times New Roman"/>
                      </a:endParaRPr>
                    </a:p>
                  </a:txBody>
                  <a:tcPr marL="55519" marR="55519" marT="0" marB="0" anchor="b"/>
                </a:tc>
              </a:tr>
              <a:tr h="338807">
                <a:tc>
                  <a:txBody>
                    <a:bodyPr/>
                    <a:lstStyle/>
                    <a:p>
                      <a:pPr marL="0" marR="0">
                        <a:lnSpc>
                          <a:spcPct val="115000"/>
                        </a:lnSpc>
                        <a:spcBef>
                          <a:spcPts val="0"/>
                        </a:spcBef>
                        <a:spcAft>
                          <a:spcPts val="0"/>
                        </a:spcAft>
                      </a:pPr>
                      <a:r>
                        <a:rPr lang="en-US" sz="2000" dirty="0">
                          <a:effectLst/>
                        </a:rPr>
                        <a:t>Total Current Assets</a:t>
                      </a:r>
                      <a:endParaRPr lang="en-US" sz="2000"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164,291</a:t>
                      </a: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Total Current Liabilities</a:t>
                      </a:r>
                      <a:endParaRPr lang="en-US" sz="2000" b="1"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158,684</a:t>
                      </a:r>
                      <a:endParaRPr lang="en-US" sz="2000" dirty="0">
                        <a:effectLst/>
                        <a:latin typeface="Calibri"/>
                        <a:ea typeface="Calibri"/>
                        <a:cs typeface="Times New Roman"/>
                      </a:endParaRPr>
                    </a:p>
                  </a:txBody>
                  <a:tcPr marL="55519" marR="55519" marT="0" marB="0" anchor="b"/>
                </a:tc>
              </a:tr>
              <a:tr h="169403">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b="1"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r>
              <a:tr h="338807">
                <a:tc>
                  <a:txBody>
                    <a:bodyPr/>
                    <a:lstStyle/>
                    <a:p>
                      <a:pPr marL="0" marR="0">
                        <a:lnSpc>
                          <a:spcPct val="115000"/>
                        </a:lnSpc>
                        <a:spcBef>
                          <a:spcPts val="0"/>
                        </a:spcBef>
                        <a:spcAft>
                          <a:spcPts val="0"/>
                        </a:spcAft>
                      </a:pPr>
                      <a:r>
                        <a:rPr lang="en-US" sz="2000" dirty="0">
                          <a:effectLst/>
                        </a:rPr>
                        <a:t>Noncurrent</a:t>
                      </a: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Noncurrent Liabilities</a:t>
                      </a:r>
                      <a:endParaRPr lang="en-US" sz="2000" b="1"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483,451</a:t>
                      </a:r>
                      <a:endParaRPr lang="en-US" sz="2000" dirty="0">
                        <a:effectLst/>
                        <a:latin typeface="Calibri"/>
                        <a:ea typeface="Calibri"/>
                        <a:cs typeface="Times New Roman"/>
                      </a:endParaRPr>
                    </a:p>
                  </a:txBody>
                  <a:tcPr marL="55519" marR="55519" marT="0" marB="0" anchor="b"/>
                </a:tc>
              </a:tr>
              <a:tr h="338807">
                <a:tc>
                  <a:txBody>
                    <a:bodyPr/>
                    <a:lstStyle/>
                    <a:p>
                      <a:pPr marL="0" marR="0">
                        <a:lnSpc>
                          <a:spcPct val="115000"/>
                        </a:lnSpc>
                        <a:spcBef>
                          <a:spcPts val="0"/>
                        </a:spcBef>
                        <a:spcAft>
                          <a:spcPts val="0"/>
                        </a:spcAft>
                      </a:pPr>
                      <a:endParaRPr lang="en-US" sz="2000"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r>
              <a:tr h="508210">
                <a:tc>
                  <a:txBody>
                    <a:bodyPr/>
                    <a:lstStyle/>
                    <a:p>
                      <a:pPr marL="0" marR="0">
                        <a:lnSpc>
                          <a:spcPct val="115000"/>
                        </a:lnSpc>
                        <a:spcBef>
                          <a:spcPts val="0"/>
                        </a:spcBef>
                        <a:spcAft>
                          <a:spcPts val="0"/>
                        </a:spcAft>
                      </a:pPr>
                      <a:r>
                        <a:rPr lang="en-US" sz="2000" dirty="0">
                          <a:effectLst/>
                        </a:rPr>
                        <a:t>Total Noncurrent Assets</a:t>
                      </a:r>
                      <a:endParaRPr lang="en-US" sz="2000"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1,929,514</a:t>
                      </a: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r>
              <a:tr h="169403">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r>
              <a:tr h="338807">
                <a:tc>
                  <a:txBody>
                    <a:bodyPr/>
                    <a:lstStyle/>
                    <a:p>
                      <a:pPr marL="0" marR="0">
                        <a:lnSpc>
                          <a:spcPct val="115000"/>
                        </a:lnSpc>
                        <a:spcBef>
                          <a:spcPts val="0"/>
                        </a:spcBef>
                        <a:spcAft>
                          <a:spcPts val="0"/>
                        </a:spcAft>
                      </a:pPr>
                      <a:r>
                        <a:rPr lang="en-US" sz="2000">
                          <a:effectLst/>
                        </a:rPr>
                        <a:t>Total Farm Assets</a:t>
                      </a:r>
                      <a:endParaRPr lang="en-US" sz="200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a:effectLst/>
                        </a:rPr>
                        <a:t>2,093,805</a:t>
                      </a:r>
                      <a:endParaRPr lang="en-US" sz="2000">
                        <a:effectLst/>
                        <a:latin typeface="Calibri"/>
                        <a:ea typeface="Calibri"/>
                        <a:cs typeface="Times New Roman"/>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Total Farm Liabilities</a:t>
                      </a:r>
                      <a:endParaRPr lang="en-US" sz="2000" b="1"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a:effectLst/>
                        </a:rPr>
                        <a:t>642,135</a:t>
                      </a:r>
                      <a:endParaRPr lang="en-US" sz="2000">
                        <a:effectLst/>
                        <a:latin typeface="Calibri"/>
                        <a:ea typeface="Calibri"/>
                        <a:cs typeface="Times New Roman"/>
                      </a:endParaRPr>
                    </a:p>
                  </a:txBody>
                  <a:tcPr marL="55519" marR="55519" marT="0" marB="0" anchor="b"/>
                </a:tc>
              </a:tr>
              <a:tr h="169403">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b="1" dirty="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r>
              <a:tr h="338807">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Total Farm Equity</a:t>
                      </a:r>
                      <a:endParaRPr lang="en-US" sz="2000" b="1"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a:effectLst/>
                        </a:rPr>
                        <a:t>1,451,670</a:t>
                      </a:r>
                      <a:endParaRPr lang="en-US" sz="2000">
                        <a:effectLst/>
                        <a:latin typeface="Calibri"/>
                        <a:ea typeface="Calibri"/>
                        <a:cs typeface="Times New Roman"/>
                      </a:endParaRPr>
                    </a:p>
                  </a:txBody>
                  <a:tcPr marL="55519" marR="55519" marT="0" marB="0" anchor="b"/>
                </a:tc>
              </a:tr>
              <a:tr h="169403">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c>
                  <a:txBody>
                    <a:bodyPr/>
                    <a:lstStyle/>
                    <a:p>
                      <a:pPr>
                        <a:lnSpc>
                          <a:spcPct val="115000"/>
                        </a:lnSpc>
                      </a:pPr>
                      <a:endParaRPr lang="en-US" sz="2000" dirty="0">
                        <a:effectLst/>
                        <a:latin typeface="Calibri"/>
                      </a:endParaRPr>
                    </a:p>
                  </a:txBody>
                  <a:tcPr marL="55519" marR="55519" marT="0" marB="0" anchor="b"/>
                </a:tc>
              </a:tr>
              <a:tr h="324998">
                <a:tc>
                  <a:txBody>
                    <a:bodyPr/>
                    <a:lstStyle/>
                    <a:p>
                      <a:pPr marL="0" marR="0">
                        <a:lnSpc>
                          <a:spcPct val="115000"/>
                        </a:lnSpc>
                        <a:spcBef>
                          <a:spcPts val="0"/>
                        </a:spcBef>
                        <a:spcAft>
                          <a:spcPts val="0"/>
                        </a:spcAft>
                      </a:pPr>
                      <a:r>
                        <a:rPr lang="en-US" sz="2000" dirty="0">
                          <a:effectLst/>
                        </a:rPr>
                        <a:t>Current Ratio</a:t>
                      </a:r>
                      <a:endParaRPr lang="en-US" sz="2000"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1.04</a:t>
                      </a:r>
                      <a:endParaRPr lang="en-US" sz="2000" dirty="0">
                        <a:effectLst/>
                        <a:latin typeface="Calibri"/>
                        <a:ea typeface="Calibri"/>
                        <a:cs typeface="Times New Roman"/>
                      </a:endParaRPr>
                    </a:p>
                  </a:txBody>
                  <a:tcPr marL="55519" marR="55519" marT="0" marB="0" anchor="b"/>
                </a:tc>
                <a:tc>
                  <a:txBody>
                    <a:bodyPr/>
                    <a:lstStyle/>
                    <a:p>
                      <a:pPr>
                        <a:lnSpc>
                          <a:spcPct val="115000"/>
                        </a:lnSpc>
                      </a:pPr>
                      <a:endParaRPr lang="en-US" sz="2000">
                        <a:effectLst/>
                        <a:latin typeface="Calibri"/>
                      </a:endParaRPr>
                    </a:p>
                  </a:txBody>
                  <a:tcPr marL="55519" marR="55519" marT="0" marB="0" anchor="b"/>
                </a:tc>
                <a:tc>
                  <a:txBody>
                    <a:bodyPr/>
                    <a:lstStyle/>
                    <a:p>
                      <a:pPr marL="0" marR="0">
                        <a:lnSpc>
                          <a:spcPct val="115000"/>
                        </a:lnSpc>
                        <a:spcBef>
                          <a:spcPts val="0"/>
                        </a:spcBef>
                        <a:spcAft>
                          <a:spcPts val="0"/>
                        </a:spcAft>
                      </a:pPr>
                      <a:r>
                        <a:rPr lang="en-US" sz="2000" b="1" dirty="0">
                          <a:effectLst/>
                        </a:rPr>
                        <a:t>Debt-to-Asset Ratio</a:t>
                      </a:r>
                      <a:endParaRPr lang="en-US" sz="2000" b="1" dirty="0">
                        <a:effectLst/>
                        <a:latin typeface="Calibri"/>
                        <a:ea typeface="Calibri"/>
                        <a:cs typeface="Times New Roman"/>
                      </a:endParaRPr>
                    </a:p>
                  </a:txBody>
                  <a:tcPr marL="55519" marR="55519" marT="0" marB="0" anchor="b"/>
                </a:tc>
                <a:tc>
                  <a:txBody>
                    <a:bodyPr/>
                    <a:lstStyle/>
                    <a:p>
                      <a:pPr marL="0" marR="0" algn="r">
                        <a:lnSpc>
                          <a:spcPct val="115000"/>
                        </a:lnSpc>
                        <a:spcBef>
                          <a:spcPts val="0"/>
                        </a:spcBef>
                        <a:spcAft>
                          <a:spcPts val="0"/>
                        </a:spcAft>
                      </a:pPr>
                      <a:r>
                        <a:rPr lang="en-US" sz="2000" dirty="0">
                          <a:effectLst/>
                        </a:rPr>
                        <a:t>0.31</a:t>
                      </a:r>
                      <a:endParaRPr lang="en-US" sz="2000" dirty="0">
                        <a:effectLst/>
                        <a:latin typeface="Calibri"/>
                        <a:ea typeface="Calibri"/>
                        <a:cs typeface="Times New Roman"/>
                      </a:endParaRPr>
                    </a:p>
                  </a:txBody>
                  <a:tcPr marL="55519" marR="55519" marT="0" marB="0" anchor="b"/>
                </a:tc>
              </a:tr>
            </a:tbl>
          </a:graphicData>
        </a:graphic>
      </p:graphicFrame>
    </p:spTree>
    <p:extLst>
      <p:ext uri="{BB962C8B-B14F-4D97-AF65-F5344CB8AC3E}">
        <p14:creationId xmlns:p14="http://schemas.microsoft.com/office/powerpoint/2010/main" val="1271876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400" dirty="0" smtClean="0"/>
              <a:t>Legends Dairy Balance Sheet January 1, 2014</a:t>
            </a:r>
            <a:endParaRPr lang="en-US" sz="2400" dirty="0"/>
          </a:p>
        </p:txBody>
      </p:sp>
      <p:graphicFrame>
        <p:nvGraphicFramePr>
          <p:cNvPr id="4" name="Table 3"/>
          <p:cNvGraphicFramePr>
            <a:graphicFrameLocks noGrp="1"/>
          </p:cNvGraphicFramePr>
          <p:nvPr>
            <p:extLst>
              <p:ext uri="{D42A27DB-BD31-4B8C-83A1-F6EECF244321}">
                <p14:modId xmlns:p14="http://schemas.microsoft.com/office/powerpoint/2010/main" val="3443231989"/>
              </p:ext>
            </p:extLst>
          </p:nvPr>
        </p:nvGraphicFramePr>
        <p:xfrm>
          <a:off x="232475" y="1567520"/>
          <a:ext cx="8911526" cy="5040589"/>
        </p:xfrm>
        <a:graphic>
          <a:graphicData uri="http://schemas.openxmlformats.org/drawingml/2006/table">
            <a:tbl>
              <a:tblPr firstRow="1" firstCol="1" bandRow="1">
                <a:tableStyleId>{B301B821-A1FF-4177-AEE7-76D212191A09}</a:tableStyleId>
              </a:tblPr>
              <a:tblGrid>
                <a:gridCol w="3105531"/>
                <a:gridCol w="1184085"/>
                <a:gridCol w="392711"/>
                <a:gridCol w="2507310"/>
                <a:gridCol w="1721889"/>
              </a:tblGrid>
              <a:tr h="290201">
                <a:tc>
                  <a:txBody>
                    <a:bodyPr/>
                    <a:lstStyle/>
                    <a:p>
                      <a:pPr marL="0" marR="0">
                        <a:lnSpc>
                          <a:spcPct val="115000"/>
                        </a:lnSpc>
                        <a:spcBef>
                          <a:spcPts val="0"/>
                        </a:spcBef>
                        <a:spcAft>
                          <a:spcPts val="0"/>
                        </a:spcAft>
                      </a:pPr>
                      <a:r>
                        <a:rPr lang="en-US" sz="1600" dirty="0">
                          <a:effectLst/>
                        </a:rPr>
                        <a:t>Assets</a:t>
                      </a:r>
                      <a:endParaRPr lang="en-US" sz="1600" dirty="0">
                        <a:effectLst/>
                        <a:latin typeface="Calibri"/>
                        <a:ea typeface="Calibri"/>
                        <a:cs typeface="Times New Roman"/>
                      </a:endParaRPr>
                    </a:p>
                  </a:txBody>
                  <a:tcPr marL="51936" marR="51936" marT="0" marB="0" anchor="b"/>
                </a:tc>
                <a:tc>
                  <a:txBody>
                    <a:bodyPr/>
                    <a:lstStyle/>
                    <a:p>
                      <a:pPr>
                        <a:lnSpc>
                          <a:spcPct val="115000"/>
                        </a:lnSpc>
                      </a:pPr>
                      <a:endParaRPr lang="en-US" sz="1600" dirty="0">
                        <a:effectLst/>
                        <a:latin typeface="Calibri"/>
                      </a:endParaRPr>
                    </a:p>
                  </a:txBody>
                  <a:tcPr marL="51936" marR="51936" marT="0" marB="0" anchor="b"/>
                </a:tc>
                <a:tc>
                  <a:txBody>
                    <a:bodyPr/>
                    <a:lstStyle/>
                    <a:p>
                      <a:pPr>
                        <a:lnSpc>
                          <a:spcPct val="115000"/>
                        </a:lnSpc>
                      </a:pPr>
                      <a:endParaRPr lang="en-US" sz="1600">
                        <a:effectLst/>
                        <a:latin typeface="Calibri"/>
                      </a:endParaRPr>
                    </a:p>
                  </a:txBody>
                  <a:tcPr marL="51936" marR="51936" marT="0" marB="0" anchor="b"/>
                </a:tc>
                <a:tc>
                  <a:txBody>
                    <a:bodyPr/>
                    <a:lstStyle/>
                    <a:p>
                      <a:pPr marL="0" marR="0">
                        <a:lnSpc>
                          <a:spcPct val="115000"/>
                        </a:lnSpc>
                        <a:spcBef>
                          <a:spcPts val="0"/>
                        </a:spcBef>
                        <a:spcAft>
                          <a:spcPts val="0"/>
                        </a:spcAft>
                      </a:pPr>
                      <a:r>
                        <a:rPr lang="en-US" sz="1600">
                          <a:effectLst/>
                        </a:rPr>
                        <a:t>Liabilities</a:t>
                      </a:r>
                      <a:endParaRPr lang="en-US" sz="1600">
                        <a:effectLst/>
                        <a:latin typeface="Calibri"/>
                        <a:ea typeface="Calibri"/>
                        <a:cs typeface="Times New Roman"/>
                      </a:endParaRPr>
                    </a:p>
                  </a:txBody>
                  <a:tcPr marL="51936" marR="51936" marT="0" marB="0" anchor="b"/>
                </a:tc>
                <a:tc>
                  <a:txBody>
                    <a:bodyPr/>
                    <a:lstStyle/>
                    <a:p>
                      <a:pPr>
                        <a:lnSpc>
                          <a:spcPct val="115000"/>
                        </a:lnSpc>
                      </a:pPr>
                      <a:endParaRPr lang="en-US" sz="1600">
                        <a:effectLst/>
                        <a:latin typeface="Calibri"/>
                      </a:endParaRPr>
                    </a:p>
                  </a:txBody>
                  <a:tcPr marL="51936" marR="51936" marT="0" marB="0" anchor="b"/>
                </a:tc>
              </a:tr>
              <a:tr h="290201">
                <a:tc>
                  <a:txBody>
                    <a:bodyPr/>
                    <a:lstStyle/>
                    <a:p>
                      <a:pPr marL="0" marR="0">
                        <a:lnSpc>
                          <a:spcPct val="115000"/>
                        </a:lnSpc>
                        <a:spcBef>
                          <a:spcPts val="0"/>
                        </a:spcBef>
                        <a:spcAft>
                          <a:spcPts val="0"/>
                        </a:spcAft>
                      </a:pPr>
                      <a:r>
                        <a:rPr lang="en-US" sz="2000" b="1" dirty="0">
                          <a:effectLst/>
                        </a:rPr>
                        <a:t>Current</a:t>
                      </a:r>
                      <a:endParaRPr lang="en-US" sz="2000" b="1" dirty="0">
                        <a:effectLst/>
                        <a:latin typeface="Calibri"/>
                        <a:ea typeface="Calibri"/>
                        <a:cs typeface="Times New Roman"/>
                      </a:endParaRPr>
                    </a:p>
                  </a:txBody>
                  <a:tcPr marL="51936" marR="51936" marT="0" marB="0" anchor="b"/>
                </a:tc>
                <a:tc>
                  <a:txBody>
                    <a:bodyPr/>
                    <a:lstStyle/>
                    <a:p>
                      <a:pPr marL="0" marR="0" algn="ctr">
                        <a:lnSpc>
                          <a:spcPct val="115000"/>
                        </a:lnSpc>
                        <a:spcBef>
                          <a:spcPts val="0"/>
                        </a:spcBef>
                        <a:spcAft>
                          <a:spcPts val="0"/>
                        </a:spcAft>
                      </a:pPr>
                      <a:r>
                        <a:rPr lang="en-US" sz="2000">
                          <a:effectLst/>
                        </a:rPr>
                        <a:t>$</a:t>
                      </a:r>
                      <a:endParaRPr lang="en-US" sz="2000">
                        <a:effectLst/>
                        <a:latin typeface="Calibri"/>
                        <a:ea typeface="Calibri"/>
                        <a:cs typeface="Times New Roman"/>
                      </a:endParaRPr>
                    </a:p>
                  </a:txBody>
                  <a:tcPr marL="51936" marR="51936" marT="0" marB="0" anchor="b"/>
                </a:tc>
                <a:tc>
                  <a:txBody>
                    <a:bodyPr/>
                    <a:lstStyle/>
                    <a:p>
                      <a:pPr>
                        <a:lnSpc>
                          <a:spcPct val="115000"/>
                        </a:lnSpc>
                      </a:pPr>
                      <a:endParaRPr lang="en-US" sz="2000" b="1">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Current</a:t>
                      </a:r>
                      <a:endParaRPr lang="en-US" sz="2000" b="1" dirty="0">
                        <a:effectLst/>
                        <a:latin typeface="Calibri"/>
                        <a:ea typeface="Calibri"/>
                        <a:cs typeface="Times New Roman"/>
                      </a:endParaRPr>
                    </a:p>
                  </a:txBody>
                  <a:tcPr marL="51936" marR="51936" marT="0" marB="0" anchor="b"/>
                </a:tc>
                <a:tc>
                  <a:txBody>
                    <a:bodyPr/>
                    <a:lstStyle/>
                    <a:p>
                      <a:pPr marL="0" marR="0" algn="ctr">
                        <a:lnSpc>
                          <a:spcPct val="115000"/>
                        </a:lnSpc>
                        <a:spcBef>
                          <a:spcPts val="0"/>
                        </a:spcBef>
                        <a:spcAft>
                          <a:spcPts val="0"/>
                        </a:spcAft>
                      </a:pPr>
                      <a:r>
                        <a:rPr lang="en-US" sz="2000">
                          <a:effectLst/>
                        </a:rPr>
                        <a:t>$</a:t>
                      </a:r>
                      <a:endParaRPr lang="en-US" sz="2000">
                        <a:effectLst/>
                        <a:latin typeface="Calibri"/>
                        <a:ea typeface="Calibri"/>
                        <a:cs typeface="Times New Roman"/>
                      </a:endParaRPr>
                    </a:p>
                  </a:txBody>
                  <a:tcPr marL="51936" marR="51936" marT="0" marB="0" anchor="b"/>
                </a:tc>
              </a:tr>
              <a:tr h="486557">
                <a:tc>
                  <a:txBody>
                    <a:bodyPr/>
                    <a:lstStyle/>
                    <a:p>
                      <a:pPr marL="0" marR="0">
                        <a:lnSpc>
                          <a:spcPct val="115000"/>
                        </a:lnSpc>
                        <a:spcBef>
                          <a:spcPts val="0"/>
                        </a:spcBef>
                        <a:spcAft>
                          <a:spcPts val="0"/>
                        </a:spcAft>
                      </a:pPr>
                      <a:r>
                        <a:rPr lang="en-US" sz="2000" dirty="0">
                          <a:effectLst/>
                        </a:rPr>
                        <a:t>Total Current Assets</a:t>
                      </a:r>
                      <a:endParaRPr lang="en-US" sz="2000"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dirty="0">
                          <a:effectLst/>
                        </a:rPr>
                        <a:t>548,996</a:t>
                      </a:r>
                      <a:endParaRPr lang="en-US" sz="2000" dirty="0">
                        <a:effectLst/>
                        <a:latin typeface="Calibri"/>
                        <a:ea typeface="Calibri"/>
                        <a:cs typeface="Times New Roman"/>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Total Current Liabilities</a:t>
                      </a:r>
                      <a:endParaRPr lang="en-US" sz="2000" b="1"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260,890</a:t>
                      </a:r>
                      <a:endParaRPr lang="en-US" sz="2000">
                        <a:effectLst/>
                        <a:latin typeface="Calibri"/>
                        <a:ea typeface="Calibri"/>
                        <a:cs typeface="Times New Roman"/>
                      </a:endParaRPr>
                    </a:p>
                  </a:txBody>
                  <a:tcPr marL="51936" marR="51936" marT="0" marB="0" anchor="b"/>
                </a:tc>
              </a:tr>
              <a:tr h="290201">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r>
              <a:tr h="486557">
                <a:tc>
                  <a:txBody>
                    <a:bodyPr/>
                    <a:lstStyle/>
                    <a:p>
                      <a:pPr marL="0" marR="0">
                        <a:lnSpc>
                          <a:spcPct val="115000"/>
                        </a:lnSpc>
                        <a:spcBef>
                          <a:spcPts val="0"/>
                        </a:spcBef>
                        <a:spcAft>
                          <a:spcPts val="0"/>
                        </a:spcAft>
                      </a:pPr>
                      <a:r>
                        <a:rPr lang="en-US" sz="2000" b="1" dirty="0">
                          <a:effectLst/>
                        </a:rPr>
                        <a:t>Noncurrent</a:t>
                      </a:r>
                      <a:endParaRPr lang="en-US" sz="2000" b="1" dirty="0">
                        <a:effectLst/>
                        <a:latin typeface="Calibri"/>
                        <a:ea typeface="Calibri"/>
                        <a:cs typeface="Times New Roman"/>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Noncurrent Liabilities</a:t>
                      </a:r>
                      <a:endParaRPr lang="en-US" sz="2000" b="1"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2,456,782</a:t>
                      </a:r>
                      <a:endParaRPr lang="en-US" sz="2000">
                        <a:effectLst/>
                        <a:latin typeface="Calibri"/>
                        <a:ea typeface="Calibri"/>
                        <a:cs typeface="Times New Roman"/>
                      </a:endParaRPr>
                    </a:p>
                  </a:txBody>
                  <a:tcPr marL="51936" marR="51936" marT="0" marB="0" anchor="b"/>
                </a:tc>
              </a:tr>
              <a:tr h="290201">
                <a:tc>
                  <a:txBody>
                    <a:bodyPr/>
                    <a:lstStyle/>
                    <a:p>
                      <a:pPr marL="0" marR="0">
                        <a:lnSpc>
                          <a:spcPct val="115000"/>
                        </a:lnSpc>
                        <a:spcBef>
                          <a:spcPts val="0"/>
                        </a:spcBef>
                        <a:spcAft>
                          <a:spcPts val="0"/>
                        </a:spcAft>
                      </a:pPr>
                      <a:endParaRPr lang="en-US" sz="2000" b="0"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dirty="0">
                          <a:effectLst/>
                        </a:rPr>
                        <a:t>51,579</a:t>
                      </a:r>
                      <a:endParaRPr lang="en-US" sz="2000" dirty="0">
                        <a:effectLst/>
                        <a:latin typeface="Calibri"/>
                        <a:ea typeface="Calibri"/>
                        <a:cs typeface="Times New Roman"/>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51936" marR="51936" marT="0" marB="0" anchor="b"/>
                </a:tc>
                <a:tc>
                  <a:txBody>
                    <a:bodyPr/>
                    <a:lstStyle/>
                    <a:p>
                      <a:pPr marL="0" marR="0">
                        <a:lnSpc>
                          <a:spcPct val="115000"/>
                        </a:lnSpc>
                        <a:spcBef>
                          <a:spcPts val="0"/>
                        </a:spcBef>
                        <a:spcAft>
                          <a:spcPts val="0"/>
                        </a:spcAft>
                      </a:pPr>
                      <a:r>
                        <a:rPr lang="en-US" sz="2000" dirty="0">
                          <a:effectLst/>
                        </a:rPr>
                        <a:t> </a:t>
                      </a:r>
                      <a:endParaRPr lang="en-US" sz="2000" dirty="0">
                        <a:effectLst/>
                        <a:latin typeface="Calibri"/>
                        <a:ea typeface="Calibri"/>
                        <a:cs typeface="Times New Roman"/>
                      </a:endParaRPr>
                    </a:p>
                  </a:txBody>
                  <a:tcPr marL="51936" marR="51936" marT="0" marB="0" anchor="b"/>
                </a:tc>
              </a:tr>
              <a:tr h="486557">
                <a:tc>
                  <a:txBody>
                    <a:bodyPr/>
                    <a:lstStyle/>
                    <a:p>
                      <a:pPr marL="0" marR="0">
                        <a:lnSpc>
                          <a:spcPct val="115000"/>
                        </a:lnSpc>
                        <a:spcBef>
                          <a:spcPts val="0"/>
                        </a:spcBef>
                        <a:spcAft>
                          <a:spcPts val="0"/>
                        </a:spcAft>
                      </a:pPr>
                      <a:r>
                        <a:rPr lang="en-US" sz="2000">
                          <a:effectLst/>
                        </a:rPr>
                        <a:t>Total Noncurrent Assets</a:t>
                      </a:r>
                      <a:endParaRPr lang="en-US" sz="200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4,424,483</a:t>
                      </a:r>
                      <a:endParaRPr lang="en-US" sz="2000">
                        <a:effectLst/>
                        <a:latin typeface="Calibri"/>
                        <a:ea typeface="Calibri"/>
                        <a:cs typeface="Times New Roman"/>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r>
              <a:tr h="290201">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r>
              <a:tr h="486557">
                <a:tc>
                  <a:txBody>
                    <a:bodyPr/>
                    <a:lstStyle/>
                    <a:p>
                      <a:pPr marL="0" marR="0">
                        <a:lnSpc>
                          <a:spcPct val="115000"/>
                        </a:lnSpc>
                        <a:spcBef>
                          <a:spcPts val="0"/>
                        </a:spcBef>
                        <a:spcAft>
                          <a:spcPts val="0"/>
                        </a:spcAft>
                      </a:pPr>
                      <a:r>
                        <a:rPr lang="en-US" sz="2000">
                          <a:effectLst/>
                        </a:rPr>
                        <a:t>Total Farm Assets</a:t>
                      </a:r>
                      <a:endParaRPr lang="en-US" sz="200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4,973,479</a:t>
                      </a:r>
                      <a:endParaRPr lang="en-US" sz="2000">
                        <a:effectLst/>
                        <a:latin typeface="Calibri"/>
                        <a:ea typeface="Calibri"/>
                        <a:cs typeface="Times New Roman"/>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Total Farm Liabilities</a:t>
                      </a:r>
                      <a:endParaRPr lang="en-US" sz="2000" b="1"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2,717,672</a:t>
                      </a:r>
                      <a:endParaRPr lang="en-US" sz="2000">
                        <a:effectLst/>
                        <a:latin typeface="Calibri"/>
                        <a:ea typeface="Calibri"/>
                        <a:cs typeface="Times New Roman"/>
                      </a:endParaRPr>
                    </a:p>
                  </a:txBody>
                  <a:tcPr marL="51936" marR="51936" marT="0" marB="0" anchor="b"/>
                </a:tc>
              </a:tr>
              <a:tr h="486557">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Total Farm Equity</a:t>
                      </a:r>
                      <a:endParaRPr lang="en-US" sz="2000" b="1"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2,255,807</a:t>
                      </a:r>
                      <a:endParaRPr lang="en-US" sz="2000">
                        <a:effectLst/>
                        <a:latin typeface="Calibri"/>
                        <a:ea typeface="Calibri"/>
                        <a:cs typeface="Times New Roman"/>
                      </a:endParaRPr>
                    </a:p>
                  </a:txBody>
                  <a:tcPr marL="51936" marR="51936" marT="0" marB="0" anchor="b"/>
                </a:tc>
              </a:tr>
              <a:tr h="290201">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a:lnSpc>
                          <a:spcPct val="115000"/>
                        </a:lnSpc>
                      </a:pPr>
                      <a:endParaRPr lang="en-US" sz="2000" b="1" dirty="0">
                        <a:effectLst/>
                        <a:latin typeface="Calibri"/>
                      </a:endParaRPr>
                    </a:p>
                  </a:txBody>
                  <a:tcPr marL="51936" marR="51936" marT="0" marB="0" anchor="b"/>
                </a:tc>
                <a:tc>
                  <a:txBody>
                    <a:bodyPr/>
                    <a:lstStyle/>
                    <a:p>
                      <a:pPr>
                        <a:lnSpc>
                          <a:spcPct val="115000"/>
                        </a:lnSpc>
                      </a:pPr>
                      <a:endParaRPr lang="en-US" sz="2000">
                        <a:effectLst/>
                        <a:latin typeface="Calibri"/>
                      </a:endParaRPr>
                    </a:p>
                  </a:txBody>
                  <a:tcPr marL="51936" marR="51936" marT="0" marB="0" anchor="b"/>
                </a:tc>
              </a:tr>
              <a:tr h="324371">
                <a:tc>
                  <a:txBody>
                    <a:bodyPr/>
                    <a:lstStyle/>
                    <a:p>
                      <a:pPr marL="0" marR="0">
                        <a:lnSpc>
                          <a:spcPct val="115000"/>
                        </a:lnSpc>
                        <a:spcBef>
                          <a:spcPts val="0"/>
                        </a:spcBef>
                        <a:spcAft>
                          <a:spcPts val="0"/>
                        </a:spcAft>
                      </a:pPr>
                      <a:r>
                        <a:rPr lang="en-US" sz="2000">
                          <a:effectLst/>
                        </a:rPr>
                        <a:t>Current Ratio</a:t>
                      </a:r>
                      <a:endParaRPr lang="en-US" sz="200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a:effectLst/>
                        </a:rPr>
                        <a:t>2.10</a:t>
                      </a:r>
                      <a:endParaRPr lang="en-US" sz="2000">
                        <a:effectLst/>
                        <a:latin typeface="Calibri"/>
                        <a:ea typeface="Calibri"/>
                        <a:cs typeface="Times New Roman"/>
                      </a:endParaRPr>
                    </a:p>
                  </a:txBody>
                  <a:tcPr marL="51936" marR="51936" marT="0" marB="0" anchor="b"/>
                </a:tc>
                <a:tc>
                  <a:txBody>
                    <a:bodyPr/>
                    <a:lstStyle/>
                    <a:p>
                      <a:pPr>
                        <a:lnSpc>
                          <a:spcPct val="115000"/>
                        </a:lnSpc>
                      </a:pPr>
                      <a:endParaRPr lang="en-US" sz="2000" dirty="0">
                        <a:effectLst/>
                        <a:latin typeface="Calibri"/>
                      </a:endParaRPr>
                    </a:p>
                  </a:txBody>
                  <a:tcPr marL="51936" marR="51936" marT="0" marB="0" anchor="b"/>
                </a:tc>
                <a:tc>
                  <a:txBody>
                    <a:bodyPr/>
                    <a:lstStyle/>
                    <a:p>
                      <a:pPr marL="0" marR="0">
                        <a:lnSpc>
                          <a:spcPct val="115000"/>
                        </a:lnSpc>
                        <a:spcBef>
                          <a:spcPts val="0"/>
                        </a:spcBef>
                        <a:spcAft>
                          <a:spcPts val="0"/>
                        </a:spcAft>
                      </a:pPr>
                      <a:r>
                        <a:rPr lang="en-US" sz="2000" b="1" dirty="0">
                          <a:effectLst/>
                        </a:rPr>
                        <a:t>Debt-to-Asset Ratio</a:t>
                      </a:r>
                      <a:endParaRPr lang="en-US" sz="2000" b="1" dirty="0">
                        <a:effectLst/>
                        <a:latin typeface="Calibri"/>
                        <a:ea typeface="Calibri"/>
                        <a:cs typeface="Times New Roman"/>
                      </a:endParaRPr>
                    </a:p>
                  </a:txBody>
                  <a:tcPr marL="51936" marR="51936" marT="0" marB="0" anchor="b"/>
                </a:tc>
                <a:tc>
                  <a:txBody>
                    <a:bodyPr/>
                    <a:lstStyle/>
                    <a:p>
                      <a:pPr marL="0" marR="0" algn="r">
                        <a:lnSpc>
                          <a:spcPct val="115000"/>
                        </a:lnSpc>
                        <a:spcBef>
                          <a:spcPts val="0"/>
                        </a:spcBef>
                        <a:spcAft>
                          <a:spcPts val="0"/>
                        </a:spcAft>
                      </a:pPr>
                      <a:r>
                        <a:rPr lang="en-US" sz="2000" dirty="0">
                          <a:effectLst/>
                        </a:rPr>
                        <a:t>0.55</a:t>
                      </a:r>
                      <a:endParaRPr lang="en-US" sz="2000" dirty="0">
                        <a:effectLst/>
                        <a:latin typeface="Calibri"/>
                        <a:ea typeface="Calibri"/>
                        <a:cs typeface="Times New Roman"/>
                      </a:endParaRPr>
                    </a:p>
                  </a:txBody>
                  <a:tcPr marL="51936" marR="51936" marT="0" marB="0" anchor="b"/>
                </a:tc>
              </a:tr>
            </a:tbl>
          </a:graphicData>
        </a:graphic>
      </p:graphicFrame>
    </p:spTree>
    <p:extLst>
      <p:ext uri="{BB962C8B-B14F-4D97-AF65-F5344CB8AC3E}">
        <p14:creationId xmlns:p14="http://schemas.microsoft.com/office/powerpoint/2010/main" val="15480156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z="4800" dirty="0" smtClean="0"/>
              <a:t>Dairy 2013 six pack</a:t>
            </a:r>
            <a:r>
              <a:rPr lang="en-US" altLang="en-US" sz="4400" dirty="0" smtClean="0"/>
              <a:t>	</a:t>
            </a:r>
            <a:r>
              <a:rPr lang="en-US" altLang="en-US" dirty="0" smtClean="0"/>
              <a:t>	</a:t>
            </a:r>
          </a:p>
        </p:txBody>
      </p:sp>
      <p:sp>
        <p:nvSpPr>
          <p:cNvPr id="36867" name="Rectangle 3"/>
          <p:cNvSpPr>
            <a:spLocks noGrp="1" noChangeArrowheads="1"/>
          </p:cNvSpPr>
          <p:nvPr>
            <p:ph type="body" idx="1"/>
          </p:nvPr>
        </p:nvSpPr>
        <p:spPr/>
        <p:txBody>
          <a:bodyPr>
            <a:normAutofit fontScale="92500" lnSpcReduction="10000"/>
          </a:bodyPr>
          <a:lstStyle/>
          <a:p>
            <a:r>
              <a:rPr lang="en-US" altLang="en-US" sz="3600" dirty="0" smtClean="0">
                <a:solidFill>
                  <a:schemeClr val="tx1"/>
                </a:solidFill>
              </a:rPr>
              <a:t>Current Ratio</a:t>
            </a:r>
          </a:p>
          <a:p>
            <a:pPr lvl="1"/>
            <a:r>
              <a:rPr lang="en-US" altLang="en-US" dirty="0" smtClean="0">
                <a:solidFill>
                  <a:schemeClr val="tx1"/>
                </a:solidFill>
              </a:rPr>
              <a:t>Working capital</a:t>
            </a:r>
          </a:p>
          <a:p>
            <a:pPr lvl="2"/>
            <a:r>
              <a:rPr lang="en-US" altLang="en-US" dirty="0" smtClean="0">
                <a:solidFill>
                  <a:schemeClr val="tx1"/>
                </a:solidFill>
              </a:rPr>
              <a:t>Current Assets</a:t>
            </a:r>
          </a:p>
          <a:p>
            <a:pPr lvl="2"/>
            <a:r>
              <a:rPr lang="en-US" altLang="en-US" dirty="0" smtClean="0">
                <a:solidFill>
                  <a:schemeClr val="tx1"/>
                </a:solidFill>
              </a:rPr>
              <a:t>Current Liabilities</a:t>
            </a:r>
            <a:endParaRPr lang="en-US" altLang="en-US" dirty="0">
              <a:solidFill>
                <a:schemeClr val="tx1"/>
              </a:solidFill>
            </a:endParaRPr>
          </a:p>
          <a:p>
            <a:pPr eaLnBrk="1" hangingPunct="1"/>
            <a:r>
              <a:rPr lang="en-US" altLang="en-US" sz="3600" dirty="0" smtClean="0">
                <a:solidFill>
                  <a:schemeClr val="tx1"/>
                </a:solidFill>
              </a:rPr>
              <a:t>Debt/asset ratio</a:t>
            </a:r>
          </a:p>
          <a:p>
            <a:pPr lvl="1"/>
            <a:r>
              <a:rPr lang="en-US" altLang="en-US" dirty="0" smtClean="0">
                <a:solidFill>
                  <a:schemeClr val="tx1"/>
                </a:solidFill>
              </a:rPr>
              <a:t>Assets &amp; Liabilities</a:t>
            </a:r>
          </a:p>
          <a:p>
            <a:pPr eaLnBrk="1" hangingPunct="1"/>
            <a:r>
              <a:rPr lang="en-US" altLang="en-US" dirty="0" smtClean="0">
                <a:solidFill>
                  <a:schemeClr val="bg1">
                    <a:lumMod val="65000"/>
                  </a:schemeClr>
                </a:solidFill>
              </a:rPr>
              <a:t>Debt per cow</a:t>
            </a:r>
          </a:p>
          <a:p>
            <a:pPr eaLnBrk="1" hangingPunct="1"/>
            <a:r>
              <a:rPr lang="en-US" altLang="en-US" dirty="0" smtClean="0">
                <a:solidFill>
                  <a:schemeClr val="bg1">
                    <a:lumMod val="65000"/>
                  </a:schemeClr>
                </a:solidFill>
              </a:rPr>
              <a:t>Debt repayment schedule</a:t>
            </a:r>
          </a:p>
          <a:p>
            <a:pPr eaLnBrk="1" hangingPunct="1"/>
            <a:r>
              <a:rPr lang="en-US" altLang="en-US" dirty="0" smtClean="0">
                <a:solidFill>
                  <a:schemeClr val="bg1">
                    <a:lumMod val="65000"/>
                  </a:schemeClr>
                </a:solidFill>
              </a:rPr>
              <a:t>Cost of production</a:t>
            </a:r>
          </a:p>
          <a:p>
            <a:pPr eaLnBrk="1" hangingPunct="1"/>
            <a:r>
              <a:rPr lang="en-US" altLang="en-US" dirty="0" smtClean="0">
                <a:solidFill>
                  <a:schemeClr val="bg1">
                    <a:lumMod val="65000"/>
                  </a:schemeClr>
                </a:solidFill>
              </a:rPr>
              <a:t>Net Farm Income per cow</a:t>
            </a:r>
          </a:p>
        </p:txBody>
      </p:sp>
      <p:pic>
        <p:nvPicPr>
          <p:cNvPr id="36868" name="Picture 4" descr="MC90034885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417638"/>
            <a:ext cx="350520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32176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rtlCol="0">
            <a:normAutofit/>
          </a:bodyPr>
          <a:lstStyle/>
          <a:p>
            <a:pPr fontAlgn="auto">
              <a:spcAft>
                <a:spcPts val="0"/>
              </a:spcAft>
              <a:defRPr/>
            </a:pPr>
            <a:r>
              <a:rPr lang="en-US" sz="4000" dirty="0" smtClean="0"/>
              <a:t>Key Measures of Financial Strength</a:t>
            </a:r>
          </a:p>
        </p:txBody>
      </p:sp>
      <p:sp>
        <p:nvSpPr>
          <p:cNvPr id="4099" name="Rectangle 3"/>
          <p:cNvSpPr>
            <a:spLocks noGrp="1" noChangeArrowheads="1"/>
          </p:cNvSpPr>
          <p:nvPr>
            <p:ph idx="1"/>
          </p:nvPr>
        </p:nvSpPr>
        <p:spPr/>
        <p:txBody>
          <a:bodyPr/>
          <a:lstStyle/>
          <a:p>
            <a:pPr>
              <a:lnSpc>
                <a:spcPct val="90000"/>
              </a:lnSpc>
            </a:pPr>
            <a:r>
              <a:rPr lang="en-US" altLang="en-US" b="1" u="sng" dirty="0"/>
              <a:t>Liquidity:</a:t>
            </a:r>
            <a:r>
              <a:rPr lang="en-US" altLang="en-US" dirty="0"/>
              <a:t> </a:t>
            </a:r>
            <a:r>
              <a:rPr lang="en-US" altLang="en-US" dirty="0">
                <a:cs typeface="Times New Roman" pitchFamily="18" charset="0"/>
              </a:rPr>
              <a:t>the ability of a business to meet its cash financial obligations as they come due</a:t>
            </a:r>
          </a:p>
          <a:p>
            <a:pPr lvl="5">
              <a:lnSpc>
                <a:spcPct val="90000"/>
              </a:lnSpc>
            </a:pPr>
            <a:endParaRPr lang="en-US" altLang="en-US" dirty="0" smtClean="0"/>
          </a:p>
          <a:p>
            <a:pPr lvl="1">
              <a:lnSpc>
                <a:spcPct val="90000"/>
              </a:lnSpc>
            </a:pPr>
            <a:r>
              <a:rPr lang="en-US" altLang="en-US" dirty="0" smtClean="0"/>
              <a:t>Measured using Current Ratio</a:t>
            </a:r>
          </a:p>
          <a:p>
            <a:pPr>
              <a:lnSpc>
                <a:spcPct val="90000"/>
              </a:lnSpc>
            </a:pPr>
            <a:endParaRPr lang="en-US" altLang="en-US" sz="2800" b="1" u="sng" dirty="0" smtClean="0"/>
          </a:p>
          <a:p>
            <a:pPr>
              <a:lnSpc>
                <a:spcPct val="90000"/>
              </a:lnSpc>
            </a:pPr>
            <a:r>
              <a:rPr lang="en-US" altLang="en-US" b="1" u="sng" dirty="0" smtClean="0"/>
              <a:t>Solvency</a:t>
            </a:r>
            <a:r>
              <a:rPr lang="en-US" altLang="en-US" dirty="0" smtClean="0"/>
              <a:t> : </a:t>
            </a:r>
            <a:r>
              <a:rPr lang="en-US" altLang="en-US" dirty="0" smtClean="0">
                <a:cs typeface="Times New Roman" pitchFamily="18" charset="0"/>
              </a:rPr>
              <a:t>the degree to which the liabilities of a business are backed up by assets </a:t>
            </a:r>
          </a:p>
          <a:p>
            <a:pPr lvl="5">
              <a:lnSpc>
                <a:spcPct val="90000"/>
              </a:lnSpc>
            </a:pPr>
            <a:endParaRPr lang="en-US" altLang="en-US" sz="1200" dirty="0" smtClean="0">
              <a:cs typeface="Times New Roman" pitchFamily="18" charset="0"/>
            </a:endParaRPr>
          </a:p>
          <a:p>
            <a:pPr lvl="1">
              <a:lnSpc>
                <a:spcPct val="90000"/>
              </a:lnSpc>
            </a:pPr>
            <a:r>
              <a:rPr lang="en-US" altLang="en-US" dirty="0" smtClean="0">
                <a:cs typeface="Times New Roman" pitchFamily="18" charset="0"/>
              </a:rPr>
              <a:t>Measured using  Debt-to-Asset Ratio</a:t>
            </a:r>
          </a:p>
          <a:p>
            <a:pPr lvl="1">
              <a:lnSpc>
                <a:spcPct val="90000"/>
              </a:lnSpc>
              <a:buFontTx/>
              <a:buNone/>
            </a:pPr>
            <a:endParaRPr lang="en-US" altLang="en-US" sz="2400" dirty="0" smtClean="0"/>
          </a:p>
          <a:p>
            <a:pPr lvl="1">
              <a:lnSpc>
                <a:spcPct val="90000"/>
              </a:lnSpc>
            </a:pPr>
            <a:endParaRPr lang="en-US" altLang="en-US" sz="2400" dirty="0" smtClean="0"/>
          </a:p>
          <a:p>
            <a:pPr lvl="1">
              <a:lnSpc>
                <a:spcPct val="90000"/>
              </a:lnSpc>
            </a:pPr>
            <a:endParaRPr lang="en-US" altLang="en-US" sz="2400" dirty="0" smtClean="0"/>
          </a:p>
        </p:txBody>
      </p:sp>
    </p:spTree>
    <p:extLst>
      <p:ext uri="{BB962C8B-B14F-4D97-AF65-F5344CB8AC3E}">
        <p14:creationId xmlns:p14="http://schemas.microsoft.com/office/powerpoint/2010/main" val="349018047"/>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p:spPr>
        <p:txBody>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fld id="{FE5385CC-3E43-422D-88E9-3A61B9FD166F}" type="slidenum">
              <a:rPr lang="en-US" altLang="en-US" sz="1200" smtClean="0">
                <a:latin typeface="Arial Black" pitchFamily="34" charset="0"/>
              </a:rPr>
              <a:pPr>
                <a:spcBef>
                  <a:spcPct val="0"/>
                </a:spcBef>
                <a:buClrTx/>
                <a:buSzTx/>
                <a:buFontTx/>
                <a:buNone/>
              </a:pPr>
              <a:t>18</a:t>
            </a:fld>
            <a:endParaRPr lang="en-US" altLang="en-US" sz="1200" smtClean="0">
              <a:latin typeface="Arial Black" pitchFamily="34" charset="0"/>
            </a:endParaRPr>
          </a:p>
        </p:txBody>
      </p:sp>
      <p:sp>
        <p:nvSpPr>
          <p:cNvPr id="34819" name="Rectangle 2"/>
          <p:cNvSpPr>
            <a:spLocks noGrp="1" noChangeArrowheads="1"/>
          </p:cNvSpPr>
          <p:nvPr>
            <p:ph type="title"/>
          </p:nvPr>
        </p:nvSpPr>
        <p:spPr>
          <a:xfrm>
            <a:off x="533400" y="381000"/>
            <a:ext cx="8458200" cy="1143000"/>
          </a:xfrm>
          <a:noFill/>
        </p:spPr>
        <p:txBody>
          <a:bodyPr lIns="92075" tIns="46038" rIns="92075" bIns="46038">
            <a:normAutofit/>
          </a:bodyPr>
          <a:lstStyle/>
          <a:p>
            <a:pPr eaLnBrk="1" hangingPunct="1"/>
            <a:r>
              <a:rPr lang="en-US" altLang="en-US" sz="4800" b="1" dirty="0" smtClean="0">
                <a:solidFill>
                  <a:srgbClr val="7030A0"/>
                </a:solidFill>
              </a:rPr>
              <a:t>Liquidity: Working Capital</a:t>
            </a:r>
          </a:p>
        </p:txBody>
      </p:sp>
      <p:sp>
        <p:nvSpPr>
          <p:cNvPr id="34820" name="Rectangle 3"/>
          <p:cNvSpPr>
            <a:spLocks noGrp="1" noChangeArrowheads="1"/>
          </p:cNvSpPr>
          <p:nvPr>
            <p:ph type="body" idx="1"/>
          </p:nvPr>
        </p:nvSpPr>
        <p:spPr>
          <a:xfrm>
            <a:off x="457200" y="1722582"/>
            <a:ext cx="8229600" cy="3886200"/>
          </a:xfrm>
          <a:noFill/>
        </p:spPr>
        <p:txBody>
          <a:bodyPr lIns="92075" tIns="46038" rIns="92075" bIns="46038">
            <a:normAutofit/>
          </a:bodyPr>
          <a:lstStyle/>
          <a:p>
            <a:pPr eaLnBrk="1" hangingPunct="1">
              <a:buFont typeface="Wingdings" pitchFamily="2" charset="2"/>
              <a:buNone/>
            </a:pPr>
            <a:r>
              <a:rPr lang="en-US" altLang="en-US" sz="3600" dirty="0" smtClean="0">
                <a:solidFill>
                  <a:schemeClr val="tx1"/>
                </a:solidFill>
              </a:rPr>
              <a:t>Calculation of working capital:</a:t>
            </a:r>
          </a:p>
          <a:p>
            <a:pPr eaLnBrk="1" hangingPunct="1">
              <a:buFont typeface="Wingdings" pitchFamily="2" charset="2"/>
              <a:buNone/>
            </a:pPr>
            <a:r>
              <a:rPr lang="en-US" altLang="en-US" sz="3600" dirty="0" smtClean="0">
                <a:solidFill>
                  <a:schemeClr val="tx1"/>
                </a:solidFill>
              </a:rPr>
              <a:t>		  			</a:t>
            </a:r>
            <a:r>
              <a:rPr lang="en-US" altLang="en-US" sz="4000" dirty="0" smtClean="0">
                <a:solidFill>
                  <a:schemeClr val="tx1"/>
                </a:solidFill>
              </a:rPr>
              <a:t>Current Assets</a:t>
            </a:r>
          </a:p>
          <a:p>
            <a:pPr eaLnBrk="1" hangingPunct="1">
              <a:buFont typeface="Wingdings" pitchFamily="2" charset="2"/>
              <a:buNone/>
            </a:pPr>
            <a:r>
              <a:rPr lang="en-US" altLang="en-US" sz="4000" dirty="0" smtClean="0">
                <a:solidFill>
                  <a:schemeClr val="tx1"/>
                </a:solidFill>
                <a:latin typeface="WP MathA" pitchFamily="2" charset="2"/>
              </a:rPr>
              <a:t>	</a:t>
            </a:r>
            <a:r>
              <a:rPr lang="en-US" altLang="en-US" sz="3600" i="1" dirty="0" smtClean="0">
                <a:solidFill>
                  <a:schemeClr val="tx1"/>
                </a:solidFill>
                <a:cs typeface="Arial" charset="0"/>
              </a:rPr>
              <a:t>minus</a:t>
            </a:r>
            <a:r>
              <a:rPr lang="en-US" altLang="en-US" sz="4000" dirty="0" smtClean="0">
                <a:solidFill>
                  <a:schemeClr val="tx1"/>
                </a:solidFill>
                <a:cs typeface="Arial" charset="0"/>
              </a:rPr>
              <a:t>	</a:t>
            </a:r>
            <a:r>
              <a:rPr lang="en-US" altLang="en-US" sz="4000" dirty="0" smtClean="0">
                <a:solidFill>
                  <a:schemeClr val="tx1"/>
                </a:solidFill>
              </a:rPr>
              <a:t>Current Liabilities</a:t>
            </a:r>
          </a:p>
        </p:txBody>
      </p:sp>
      <p:sp>
        <p:nvSpPr>
          <p:cNvPr id="2" name="Curved Down Arrow 1"/>
          <p:cNvSpPr/>
          <p:nvPr/>
        </p:nvSpPr>
        <p:spPr bwMode="auto">
          <a:xfrm rot="3699743" flipV="1">
            <a:off x="1424707" y="4378400"/>
            <a:ext cx="1607127" cy="891309"/>
          </a:xfrm>
          <a:prstGeom prst="curvedDownArrow">
            <a:avLst>
              <a:gd name="adj1" fmla="val 25000"/>
              <a:gd name="adj2" fmla="val 50000"/>
              <a:gd name="adj3" fmla="val 50263"/>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
        <p:nvSpPr>
          <p:cNvPr id="4" name="Rectangle 3"/>
          <p:cNvSpPr/>
          <p:nvPr/>
        </p:nvSpPr>
        <p:spPr>
          <a:xfrm>
            <a:off x="2932544" y="4362389"/>
            <a:ext cx="4608955"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Current Ratio</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942966623"/>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sz="4800" b="1" dirty="0" smtClean="0">
                <a:solidFill>
                  <a:srgbClr val="FF0000"/>
                </a:solidFill>
              </a:rPr>
              <a:t>Liquidity: Working Capital</a:t>
            </a:r>
          </a:p>
        </p:txBody>
      </p:sp>
      <p:sp>
        <p:nvSpPr>
          <p:cNvPr id="35843" name="Rectangle 3"/>
          <p:cNvSpPr>
            <a:spLocks noGrp="1" noChangeArrowheads="1"/>
          </p:cNvSpPr>
          <p:nvPr>
            <p:ph type="body" idx="1"/>
          </p:nvPr>
        </p:nvSpPr>
        <p:spPr>
          <a:xfrm>
            <a:off x="651163" y="1519381"/>
            <a:ext cx="8229600" cy="4648200"/>
          </a:xfrm>
        </p:spPr>
        <p:txBody>
          <a:bodyPr>
            <a:normAutofit lnSpcReduction="10000"/>
          </a:bodyPr>
          <a:lstStyle/>
          <a:p>
            <a:pPr marL="0" indent="0" eaLnBrk="1" hangingPunct="1">
              <a:lnSpc>
                <a:spcPct val="80000"/>
              </a:lnSpc>
              <a:buNone/>
            </a:pPr>
            <a:r>
              <a:rPr lang="en-US" altLang="en-US" sz="2800" dirty="0" smtClean="0">
                <a:solidFill>
                  <a:schemeClr val="tx1"/>
                </a:solidFill>
              </a:rPr>
              <a:t>Average WC values and % of total expenses:</a:t>
            </a:r>
          </a:p>
          <a:p>
            <a:pPr eaLnBrk="1" hangingPunct="1">
              <a:lnSpc>
                <a:spcPct val="80000"/>
              </a:lnSpc>
            </a:pPr>
            <a:endParaRPr lang="en-US" altLang="en-US" sz="2800" dirty="0" smtClean="0">
              <a:solidFill>
                <a:schemeClr val="tx1"/>
              </a:solidFill>
            </a:endParaRPr>
          </a:p>
          <a:p>
            <a:pPr eaLnBrk="1" hangingPunct="1">
              <a:lnSpc>
                <a:spcPct val="80000"/>
              </a:lnSpc>
            </a:pPr>
            <a:r>
              <a:rPr lang="en-US" altLang="en-US" sz="2800" dirty="0" smtClean="0">
                <a:solidFill>
                  <a:schemeClr val="tx1"/>
                </a:solidFill>
              </a:rPr>
              <a:t>2012 NY </a:t>
            </a:r>
            <a:r>
              <a:rPr lang="en-US" altLang="en-US" sz="2800" i="1" dirty="0" smtClean="0">
                <a:solidFill>
                  <a:schemeClr val="tx1"/>
                </a:solidFill>
              </a:rPr>
              <a:t>Business Summary: Small Herds &lt;120</a:t>
            </a:r>
          </a:p>
          <a:p>
            <a:pPr lvl="1" eaLnBrk="1" hangingPunct="1">
              <a:lnSpc>
                <a:spcPct val="80000"/>
              </a:lnSpc>
            </a:pPr>
            <a:r>
              <a:rPr lang="en-US" altLang="en-US" sz="2400" dirty="0" smtClean="0">
                <a:solidFill>
                  <a:schemeClr val="tx1"/>
                </a:solidFill>
              </a:rPr>
              <a:t>All herds (34)	19%		$ 54,369	</a:t>
            </a:r>
          </a:p>
          <a:p>
            <a:pPr lvl="1" eaLnBrk="1" hangingPunct="1">
              <a:lnSpc>
                <a:spcPct val="80000"/>
              </a:lnSpc>
            </a:pPr>
            <a:r>
              <a:rPr lang="en-US" altLang="en-US" sz="2400" dirty="0" smtClean="0">
                <a:solidFill>
                  <a:schemeClr val="tx1"/>
                </a:solidFill>
              </a:rPr>
              <a:t>Top 50%		       17%		$ 57,685		</a:t>
            </a:r>
          </a:p>
          <a:p>
            <a:pPr lvl="1" eaLnBrk="1" hangingPunct="1">
              <a:lnSpc>
                <a:spcPct val="80000"/>
              </a:lnSpc>
            </a:pPr>
            <a:endParaRPr lang="en-US" altLang="en-US" sz="2400" dirty="0" smtClean="0">
              <a:solidFill>
                <a:schemeClr val="tx1"/>
              </a:solidFill>
            </a:endParaRPr>
          </a:p>
          <a:p>
            <a:pPr eaLnBrk="1" hangingPunct="1">
              <a:lnSpc>
                <a:spcPct val="80000"/>
              </a:lnSpc>
            </a:pPr>
            <a:r>
              <a:rPr lang="en-US" altLang="en-US" sz="2800" dirty="0" smtClean="0">
                <a:solidFill>
                  <a:schemeClr val="tx1"/>
                </a:solidFill>
              </a:rPr>
              <a:t>2012 </a:t>
            </a:r>
            <a:r>
              <a:rPr lang="en-US" altLang="en-US" sz="2800" i="1" dirty="0" smtClean="0">
                <a:solidFill>
                  <a:schemeClr val="tx1"/>
                </a:solidFill>
              </a:rPr>
              <a:t>NY Business Summary: Large Herds &gt;300</a:t>
            </a:r>
          </a:p>
          <a:p>
            <a:pPr lvl="1" eaLnBrk="1" hangingPunct="1">
              <a:lnSpc>
                <a:spcPct val="80000"/>
              </a:lnSpc>
            </a:pPr>
            <a:r>
              <a:rPr lang="en-US" altLang="en-US" sz="2400" dirty="0" smtClean="0">
                <a:solidFill>
                  <a:schemeClr val="tx1"/>
                </a:solidFill>
              </a:rPr>
              <a:t>All herds (108)	22%		$ 1,031,281 	</a:t>
            </a:r>
          </a:p>
          <a:p>
            <a:pPr lvl="1" eaLnBrk="1" hangingPunct="1">
              <a:lnSpc>
                <a:spcPct val="80000"/>
              </a:lnSpc>
            </a:pPr>
            <a:r>
              <a:rPr lang="en-US" altLang="en-US" sz="2400" dirty="0" smtClean="0">
                <a:solidFill>
                  <a:schemeClr val="tx1"/>
                </a:solidFill>
              </a:rPr>
              <a:t>Top 20% 		30%		$ 1,512,945</a:t>
            </a:r>
          </a:p>
          <a:p>
            <a:pPr lvl="1" eaLnBrk="1" hangingPunct="1">
              <a:lnSpc>
                <a:spcPct val="80000"/>
              </a:lnSpc>
            </a:pPr>
            <a:endParaRPr lang="en-US" altLang="en-US" sz="2400" dirty="0" smtClean="0">
              <a:solidFill>
                <a:schemeClr val="tx1"/>
              </a:solidFill>
            </a:endParaRPr>
          </a:p>
          <a:p>
            <a:pPr>
              <a:lnSpc>
                <a:spcPct val="80000"/>
              </a:lnSpc>
            </a:pPr>
            <a:r>
              <a:rPr lang="en-US" altLang="en-US" sz="2800" dirty="0">
                <a:solidFill>
                  <a:schemeClr val="tx1"/>
                </a:solidFill>
              </a:rPr>
              <a:t>2012 </a:t>
            </a:r>
            <a:r>
              <a:rPr lang="en-US" altLang="en-US" sz="2800" i="1" dirty="0">
                <a:solidFill>
                  <a:schemeClr val="tx1"/>
                </a:solidFill>
              </a:rPr>
              <a:t>NY Business Summary: </a:t>
            </a:r>
            <a:r>
              <a:rPr lang="en-US" altLang="en-US" sz="2800" i="1" dirty="0" smtClean="0">
                <a:solidFill>
                  <a:schemeClr val="tx1"/>
                </a:solidFill>
              </a:rPr>
              <a:t>All Herds</a:t>
            </a:r>
            <a:endParaRPr lang="en-US" altLang="en-US" sz="2800" i="1" dirty="0">
              <a:solidFill>
                <a:schemeClr val="tx1"/>
              </a:solidFill>
            </a:endParaRPr>
          </a:p>
          <a:p>
            <a:pPr lvl="1">
              <a:lnSpc>
                <a:spcPct val="80000"/>
              </a:lnSpc>
            </a:pPr>
            <a:r>
              <a:rPr lang="en-US" altLang="en-US" sz="2400" dirty="0">
                <a:solidFill>
                  <a:schemeClr val="tx1"/>
                </a:solidFill>
              </a:rPr>
              <a:t>All herds (</a:t>
            </a:r>
            <a:r>
              <a:rPr lang="en-US" altLang="en-US" sz="2400" dirty="0" smtClean="0">
                <a:solidFill>
                  <a:schemeClr val="tx1"/>
                </a:solidFill>
              </a:rPr>
              <a:t>169)</a:t>
            </a:r>
            <a:r>
              <a:rPr lang="en-US" altLang="en-US" sz="2400" dirty="0">
                <a:solidFill>
                  <a:schemeClr val="tx1"/>
                </a:solidFill>
              </a:rPr>
              <a:t>	22%		</a:t>
            </a:r>
            <a:r>
              <a:rPr lang="en-US" altLang="en-US" sz="2400" dirty="0" smtClean="0">
                <a:solidFill>
                  <a:schemeClr val="tx1"/>
                </a:solidFill>
              </a:rPr>
              <a:t>$ 693,585 </a:t>
            </a:r>
            <a:r>
              <a:rPr lang="en-US" altLang="en-US" sz="2400" dirty="0">
                <a:solidFill>
                  <a:schemeClr val="tx1"/>
                </a:solidFill>
              </a:rPr>
              <a:t>	</a:t>
            </a:r>
          </a:p>
          <a:p>
            <a:pPr lvl="1">
              <a:lnSpc>
                <a:spcPct val="80000"/>
              </a:lnSpc>
            </a:pPr>
            <a:r>
              <a:rPr lang="en-US" altLang="en-US" sz="2400" dirty="0">
                <a:solidFill>
                  <a:schemeClr val="tx1"/>
                </a:solidFill>
              </a:rPr>
              <a:t>Top </a:t>
            </a:r>
            <a:r>
              <a:rPr lang="en-US" altLang="en-US" sz="2400" dirty="0" smtClean="0">
                <a:solidFill>
                  <a:schemeClr val="tx1"/>
                </a:solidFill>
              </a:rPr>
              <a:t>10</a:t>
            </a:r>
            <a:r>
              <a:rPr lang="en-US" altLang="en-US" sz="2400" dirty="0">
                <a:solidFill>
                  <a:schemeClr val="tx1"/>
                </a:solidFill>
              </a:rPr>
              <a:t>% 		30%		</a:t>
            </a:r>
            <a:r>
              <a:rPr lang="en-US" altLang="en-US" sz="2400" dirty="0" smtClean="0">
                <a:solidFill>
                  <a:schemeClr val="tx1"/>
                </a:solidFill>
              </a:rPr>
              <a:t>$ 1,376,812</a:t>
            </a:r>
            <a:endParaRPr lang="en-US" altLang="en-US" sz="2400" dirty="0">
              <a:solidFill>
                <a:schemeClr val="tx1"/>
              </a:solidFill>
            </a:endParaRPr>
          </a:p>
          <a:p>
            <a:pPr lvl="1" eaLnBrk="1" hangingPunct="1">
              <a:lnSpc>
                <a:spcPct val="80000"/>
              </a:lnSpc>
            </a:pPr>
            <a:endParaRPr lang="en-US" altLang="en-US" sz="2400" dirty="0" smtClean="0">
              <a:solidFill>
                <a:schemeClr val="tx1"/>
              </a:solidFill>
            </a:endParaRPr>
          </a:p>
        </p:txBody>
      </p:sp>
    </p:spTree>
    <p:extLst>
      <p:ext uri="{BB962C8B-B14F-4D97-AF65-F5344CB8AC3E}">
        <p14:creationId xmlns:p14="http://schemas.microsoft.com/office/powerpoint/2010/main" val="31369053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4650" y="274638"/>
            <a:ext cx="7402151" cy="2793683"/>
          </a:xfrm>
        </p:spPr>
        <p:txBody>
          <a:bodyPr anchor="t">
            <a:normAutofit fontScale="90000"/>
          </a:bodyPr>
          <a:lstStyle/>
          <a:p>
            <a:r>
              <a:rPr lang="en-US" dirty="0" smtClean="0"/>
              <a:t>Who is the National Program on Dairy Markets </a:t>
            </a:r>
            <a:r>
              <a:rPr lang="en-US" dirty="0"/>
              <a:t>and Policy</a:t>
            </a:r>
            <a:br>
              <a:rPr lang="en-US" dirty="0"/>
            </a:br>
            <a:r>
              <a:rPr lang="en-US" sz="2200" dirty="0" smtClean="0"/>
              <a:t/>
            </a:r>
            <a:br>
              <a:rPr lang="en-US" sz="2200" dirty="0" smtClean="0"/>
            </a:br>
            <a:r>
              <a:rPr lang="en-US" sz="2200" dirty="0"/>
              <a:t>A</a:t>
            </a:r>
            <a:r>
              <a:rPr lang="en-US" sz="2200" dirty="0" smtClean="0"/>
              <a:t> </a:t>
            </a:r>
            <a:r>
              <a:rPr lang="en-US" sz="2200" dirty="0"/>
              <a:t>voluntary association of </a:t>
            </a:r>
            <a:r>
              <a:rPr lang="en-US" sz="2200" dirty="0" smtClean="0"/>
              <a:t>Land Grant agricultural </a:t>
            </a:r>
            <a:r>
              <a:rPr lang="en-US" sz="2200" dirty="0"/>
              <a:t>economists who share an interest in the economics of dairy markets and policy and who are committed to provide educational and research materials to assist policy-makers and dairy industry decision-makers</a:t>
            </a:r>
            <a:r>
              <a:rPr lang="en-US" sz="2200" dirty="0" smtClean="0"/>
              <a:t>.</a:t>
            </a:r>
            <a:endParaRPr lang="en-US" sz="2700" dirty="0"/>
          </a:p>
        </p:txBody>
      </p:sp>
      <p:sp>
        <p:nvSpPr>
          <p:cNvPr id="3" name="Content Placeholder 2"/>
          <p:cNvSpPr>
            <a:spLocks noGrp="1"/>
          </p:cNvSpPr>
          <p:nvPr>
            <p:ph idx="1"/>
          </p:nvPr>
        </p:nvSpPr>
        <p:spPr>
          <a:xfrm>
            <a:off x="457200" y="3355946"/>
            <a:ext cx="8229600" cy="2689336"/>
          </a:xfrm>
        </p:spPr>
        <p:txBody>
          <a:bodyPr numCol="2">
            <a:normAutofit fontScale="47500" lnSpcReduction="20000"/>
          </a:bodyPr>
          <a:lstStyle/>
          <a:p>
            <a:pPr marL="0" indent="0">
              <a:buNone/>
            </a:pPr>
            <a:r>
              <a:rPr lang="en-US" sz="3600" dirty="0" smtClean="0"/>
              <a:t>Marin </a:t>
            </a:r>
            <a:r>
              <a:rPr lang="en-US" sz="3600" dirty="0"/>
              <a:t>Bozic</a:t>
            </a:r>
          </a:p>
          <a:p>
            <a:pPr marL="0" indent="0">
              <a:buNone/>
            </a:pPr>
            <a:r>
              <a:rPr lang="en-US" sz="3600" dirty="0"/>
              <a:t>	</a:t>
            </a:r>
            <a:r>
              <a:rPr lang="en-US" sz="3600" i="1" dirty="0"/>
              <a:t>University of Minnesota</a:t>
            </a:r>
            <a:endParaRPr lang="en-US" sz="3600" dirty="0"/>
          </a:p>
          <a:p>
            <a:pPr marL="0" indent="0">
              <a:buNone/>
            </a:pPr>
            <a:r>
              <a:rPr lang="en-US" sz="3600" dirty="0"/>
              <a:t>Brian Gould</a:t>
            </a:r>
          </a:p>
          <a:p>
            <a:pPr marL="0" indent="0">
              <a:buNone/>
            </a:pPr>
            <a:r>
              <a:rPr lang="en-US" sz="3600" dirty="0"/>
              <a:t>	</a:t>
            </a:r>
            <a:r>
              <a:rPr lang="en-US" sz="3600" i="1" dirty="0"/>
              <a:t>University of Wisconsin</a:t>
            </a:r>
            <a:endParaRPr lang="en-US" sz="3600" dirty="0"/>
          </a:p>
          <a:p>
            <a:pPr marL="0" indent="0">
              <a:buNone/>
            </a:pPr>
            <a:r>
              <a:rPr lang="en-US" sz="3600" dirty="0"/>
              <a:t>John Newton</a:t>
            </a:r>
          </a:p>
          <a:p>
            <a:pPr marL="0" indent="0">
              <a:buNone/>
            </a:pPr>
            <a:r>
              <a:rPr lang="en-US" sz="3600" dirty="0"/>
              <a:t>	</a:t>
            </a:r>
            <a:r>
              <a:rPr lang="en-US" sz="3600" i="1" dirty="0"/>
              <a:t>University of Illinois</a:t>
            </a:r>
            <a:endParaRPr lang="en-US" sz="3600" dirty="0"/>
          </a:p>
          <a:p>
            <a:pPr marL="0" indent="0">
              <a:buNone/>
            </a:pPr>
            <a:r>
              <a:rPr lang="en-US" sz="3600" dirty="0"/>
              <a:t>Charles Nicholson</a:t>
            </a:r>
          </a:p>
          <a:p>
            <a:pPr marL="0" indent="0">
              <a:buNone/>
            </a:pPr>
            <a:r>
              <a:rPr lang="en-US" sz="3600" dirty="0"/>
              <a:t>	</a:t>
            </a:r>
            <a:r>
              <a:rPr lang="en-US" sz="3600" i="1" dirty="0"/>
              <a:t>The Pennsylvania State University</a:t>
            </a:r>
            <a:endParaRPr lang="en-US" sz="3600" dirty="0"/>
          </a:p>
          <a:p>
            <a:pPr marL="0" indent="0">
              <a:buNone/>
            </a:pPr>
            <a:r>
              <a:rPr lang="en-US" sz="3600" dirty="0"/>
              <a:t>A</a:t>
            </a:r>
            <a:r>
              <a:rPr lang="en-US" sz="3600" dirty="0" smtClean="0"/>
              <a:t>ndrew </a:t>
            </a:r>
            <a:r>
              <a:rPr lang="en-US" sz="3600" dirty="0"/>
              <a:t>Novakovic</a:t>
            </a:r>
          </a:p>
          <a:p>
            <a:pPr marL="0" indent="0">
              <a:buNone/>
            </a:pPr>
            <a:r>
              <a:rPr lang="en-US" sz="3600" dirty="0"/>
              <a:t>	</a:t>
            </a:r>
            <a:r>
              <a:rPr lang="en-US" sz="3600" dirty="0" smtClean="0"/>
              <a:t>	</a:t>
            </a:r>
            <a:r>
              <a:rPr lang="en-US" sz="3600" i="1" dirty="0" smtClean="0"/>
              <a:t>Cornell </a:t>
            </a:r>
            <a:r>
              <a:rPr lang="en-US" sz="3600" i="1" dirty="0"/>
              <a:t>University</a:t>
            </a:r>
            <a:r>
              <a:rPr lang="en-US" sz="3600" dirty="0"/>
              <a:t>  </a:t>
            </a:r>
          </a:p>
          <a:p>
            <a:pPr marL="0" indent="0">
              <a:buNone/>
            </a:pPr>
            <a:r>
              <a:rPr lang="en-US" sz="3600" dirty="0"/>
              <a:t>Mark Stephenson</a:t>
            </a:r>
          </a:p>
          <a:p>
            <a:pPr marL="0" indent="0">
              <a:buNone/>
            </a:pPr>
            <a:r>
              <a:rPr lang="en-US" sz="3600" dirty="0"/>
              <a:t>	</a:t>
            </a:r>
            <a:r>
              <a:rPr lang="en-US" sz="3600" dirty="0" smtClean="0"/>
              <a:t>	</a:t>
            </a:r>
            <a:r>
              <a:rPr lang="en-US" sz="3600" i="1" dirty="0" smtClean="0"/>
              <a:t>University </a:t>
            </a:r>
            <a:r>
              <a:rPr lang="en-US" sz="3600" i="1" dirty="0"/>
              <a:t>of Wisconsin</a:t>
            </a:r>
            <a:endParaRPr lang="en-US" sz="3600" dirty="0"/>
          </a:p>
          <a:p>
            <a:pPr marL="0" indent="0">
              <a:buNone/>
            </a:pPr>
            <a:r>
              <a:rPr lang="en-US" sz="3600" dirty="0"/>
              <a:t>Cameron Thraen</a:t>
            </a:r>
          </a:p>
          <a:p>
            <a:pPr marL="0" indent="0">
              <a:buNone/>
            </a:pPr>
            <a:r>
              <a:rPr lang="en-US" sz="3600" dirty="0"/>
              <a:t>	</a:t>
            </a:r>
            <a:r>
              <a:rPr lang="en-US" sz="3600" dirty="0" smtClean="0"/>
              <a:t>	</a:t>
            </a:r>
            <a:r>
              <a:rPr lang="en-US" sz="3600" i="1" dirty="0" smtClean="0"/>
              <a:t>The </a:t>
            </a:r>
            <a:r>
              <a:rPr lang="en-US" sz="3600" i="1" dirty="0"/>
              <a:t>Ohio State University</a:t>
            </a:r>
            <a:endParaRPr lang="en-US" sz="3600" dirty="0"/>
          </a:p>
          <a:p>
            <a:pPr marL="0" indent="0">
              <a:buNone/>
            </a:pPr>
            <a:r>
              <a:rPr lang="en-US" sz="3600" dirty="0"/>
              <a:t>Christopher Wolf</a:t>
            </a:r>
          </a:p>
          <a:p>
            <a:pPr marL="0" indent="0">
              <a:buNone/>
            </a:pPr>
            <a:r>
              <a:rPr lang="en-US" sz="3600" i="1" dirty="0" smtClean="0"/>
              <a:t>		Michigan </a:t>
            </a:r>
            <a:r>
              <a:rPr lang="en-US" sz="3600" i="1" dirty="0"/>
              <a:t>State University</a:t>
            </a:r>
            <a:endParaRPr lang="en-US" sz="3600" dirty="0"/>
          </a:p>
          <a:p>
            <a:pPr marL="0" indent="0">
              <a:buNone/>
            </a:pPr>
            <a:endParaRPr lang="en-US" dirty="0"/>
          </a:p>
        </p:txBody>
      </p:sp>
      <p:pic>
        <p:nvPicPr>
          <p:cNvPr id="4" name="Picture 3" descr="BigLogo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1" y="274638"/>
            <a:ext cx="827449" cy="1162416"/>
          </a:xfrm>
          <a:prstGeom prst="rect">
            <a:avLst/>
          </a:prstGeom>
        </p:spPr>
      </p:pic>
      <p:sp>
        <p:nvSpPr>
          <p:cNvPr id="5" name="Date Placeholder 4"/>
          <p:cNvSpPr>
            <a:spLocks noGrp="1"/>
          </p:cNvSpPr>
          <p:nvPr>
            <p:ph type="dt" sz="half" idx="10"/>
          </p:nvPr>
        </p:nvSpPr>
        <p:spPr/>
        <p:txBody>
          <a:bodyPr/>
          <a:lstStyle/>
          <a:p>
            <a:r>
              <a:rPr lang="en-US" smtClean="0"/>
              <a:t>27 August 2014</a:t>
            </a:r>
            <a:endParaRPr lang="en-US" dirty="0"/>
          </a:p>
        </p:txBody>
      </p:sp>
      <p:sp>
        <p:nvSpPr>
          <p:cNvPr id="6" name="Footer Placeholder 5"/>
          <p:cNvSpPr>
            <a:spLocks noGrp="1"/>
          </p:cNvSpPr>
          <p:nvPr>
            <p:ph type="ftr" sz="quarter" idx="11"/>
          </p:nvPr>
        </p:nvSpPr>
        <p:spPr/>
        <p:txBody>
          <a:bodyPr/>
          <a:lstStyle/>
          <a:p>
            <a:r>
              <a:rPr lang="en-US" smtClean="0"/>
              <a:t>The National Program on Dairy Markets and Policy</a:t>
            </a:r>
            <a:endParaRPr lang="en-US"/>
          </a:p>
        </p:txBody>
      </p:sp>
      <p:sp>
        <p:nvSpPr>
          <p:cNvPr id="7" name="Slide Number Placeholder 6"/>
          <p:cNvSpPr>
            <a:spLocks noGrp="1"/>
          </p:cNvSpPr>
          <p:nvPr>
            <p:ph type="sldNum" sz="quarter" idx="12"/>
          </p:nvPr>
        </p:nvSpPr>
        <p:spPr/>
        <p:txBody>
          <a:bodyPr/>
          <a:lstStyle/>
          <a:p>
            <a:fld id="{703056D5-ACE5-4B4C-9651-13F66B6DECE5}" type="slidenum">
              <a:rPr lang="en-US" smtClean="0"/>
              <a:pPr/>
              <a:t>2</a:t>
            </a:fld>
            <a:endParaRPr lang="en-US"/>
          </a:p>
        </p:txBody>
      </p:sp>
    </p:spTree>
    <p:extLst>
      <p:ext uri="{BB962C8B-B14F-4D97-AF65-F5344CB8AC3E}">
        <p14:creationId xmlns:p14="http://schemas.microsoft.com/office/powerpoint/2010/main" val="4998426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09600" y="1311564"/>
            <a:ext cx="7970982" cy="1371600"/>
          </a:xfrm>
        </p:spPr>
        <p:txBody>
          <a:bodyPr/>
          <a:lstStyle/>
          <a:p>
            <a:pPr algn="l"/>
            <a:r>
              <a:rPr lang="en-US" altLang="en-US" sz="3600" b="1" i="1" dirty="0"/>
              <a:t>	</a:t>
            </a:r>
            <a:r>
              <a:rPr lang="en-US" altLang="en-US" sz="3600" b="1" i="1" dirty="0" smtClean="0"/>
              <a:t>Current Ratio</a:t>
            </a:r>
            <a:r>
              <a:rPr lang="en-US" altLang="en-US" sz="3600" dirty="0" smtClean="0"/>
              <a:t> = </a:t>
            </a:r>
            <a:r>
              <a:rPr lang="en-US" altLang="en-US" sz="3600" u="sng" dirty="0" smtClean="0"/>
              <a:t>(Current Farm Assets)</a:t>
            </a:r>
            <a:r>
              <a:rPr lang="en-US" altLang="en-US" sz="3600" dirty="0" smtClean="0"/>
              <a:t> 								(Current Farm Liabilities)</a:t>
            </a:r>
            <a:endParaRPr lang="en-US" altLang="en-US" dirty="0" smtClean="0"/>
          </a:p>
        </p:txBody>
      </p:sp>
      <p:sp>
        <p:nvSpPr>
          <p:cNvPr id="21507" name="Rectangle 3"/>
          <p:cNvSpPr>
            <a:spLocks noGrp="1" noChangeArrowheads="1"/>
          </p:cNvSpPr>
          <p:nvPr>
            <p:ph idx="1"/>
          </p:nvPr>
        </p:nvSpPr>
        <p:spPr>
          <a:xfrm>
            <a:off x="609600" y="2791690"/>
            <a:ext cx="8534400" cy="3110345"/>
          </a:xfrm>
        </p:spPr>
        <p:txBody>
          <a:bodyPr>
            <a:normAutofit fontScale="85000" lnSpcReduction="20000"/>
          </a:bodyPr>
          <a:lstStyle/>
          <a:p>
            <a:pPr>
              <a:buFont typeface="Wingdings" pitchFamily="2" charset="2"/>
              <a:buNone/>
            </a:pPr>
            <a:r>
              <a:rPr lang="en-US" altLang="en-US" dirty="0" smtClean="0">
                <a:solidFill>
                  <a:srgbClr val="FF0000"/>
                </a:solidFill>
              </a:rPr>
              <a:t>Guideline:</a:t>
            </a:r>
            <a:r>
              <a:rPr lang="en-US" altLang="en-US" dirty="0" smtClean="0"/>
              <a:t>  </a:t>
            </a:r>
          </a:p>
          <a:p>
            <a:pPr>
              <a:buFont typeface="Wingdings" pitchFamily="2" charset="2"/>
              <a:buNone/>
            </a:pPr>
            <a:r>
              <a:rPr lang="en-US" altLang="en-US" dirty="0" smtClean="0"/>
              <a:t>			</a:t>
            </a:r>
            <a:r>
              <a:rPr lang="en-US" altLang="en-US" sz="3900" dirty="0" smtClean="0">
                <a:solidFill>
                  <a:srgbClr val="FF0000"/>
                </a:solidFill>
              </a:rPr>
              <a:t>&lt;1 Poor  ---  1 to 2 (fair)  --- &gt;2.0 (good)</a:t>
            </a:r>
          </a:p>
          <a:p>
            <a:pPr>
              <a:buFont typeface="Wingdings" pitchFamily="2" charset="2"/>
              <a:buNone/>
            </a:pPr>
            <a:endParaRPr lang="en-US" altLang="en-US" dirty="0" smtClean="0"/>
          </a:p>
          <a:p>
            <a:pPr>
              <a:buFont typeface="Wingdings" pitchFamily="2" charset="2"/>
              <a:buNone/>
            </a:pPr>
            <a:r>
              <a:rPr lang="en-US" altLang="en-US" dirty="0" smtClean="0"/>
              <a:t>- Indicates the ability to liquidate current assets to cover current liabilities without impacting adversely on the farm’s ongoing operations</a:t>
            </a:r>
          </a:p>
          <a:p>
            <a:pPr>
              <a:buFont typeface="Wingdings" pitchFamily="2" charset="2"/>
              <a:buNone/>
            </a:pPr>
            <a:r>
              <a:rPr lang="en-US" altLang="en-US" dirty="0" smtClean="0"/>
              <a:t>	</a:t>
            </a:r>
          </a:p>
        </p:txBody>
      </p:sp>
    </p:spTree>
    <p:extLst>
      <p:ext uri="{BB962C8B-B14F-4D97-AF65-F5344CB8AC3E}">
        <p14:creationId xmlns:p14="http://schemas.microsoft.com/office/powerpoint/2010/main" val="4179046391"/>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sz="4800" b="1" dirty="0" smtClean="0">
                <a:solidFill>
                  <a:srgbClr val="FF0000"/>
                </a:solidFill>
              </a:rPr>
              <a:t>Liquidity: Current Ratio</a:t>
            </a:r>
          </a:p>
        </p:txBody>
      </p:sp>
      <p:sp>
        <p:nvSpPr>
          <p:cNvPr id="35843" name="Rectangle 3"/>
          <p:cNvSpPr>
            <a:spLocks noGrp="1" noChangeArrowheads="1"/>
          </p:cNvSpPr>
          <p:nvPr>
            <p:ph type="body" idx="1"/>
          </p:nvPr>
        </p:nvSpPr>
        <p:spPr>
          <a:xfrm>
            <a:off x="651163" y="1519381"/>
            <a:ext cx="8229600" cy="4648200"/>
          </a:xfrm>
        </p:spPr>
        <p:txBody>
          <a:bodyPr>
            <a:normAutofit lnSpcReduction="10000"/>
          </a:bodyPr>
          <a:lstStyle/>
          <a:p>
            <a:pPr marL="0" indent="0" eaLnBrk="1" hangingPunct="1">
              <a:lnSpc>
                <a:spcPct val="80000"/>
              </a:lnSpc>
              <a:buNone/>
            </a:pPr>
            <a:r>
              <a:rPr lang="en-US" altLang="en-US" sz="2800" dirty="0" smtClean="0">
                <a:solidFill>
                  <a:schemeClr val="tx1"/>
                </a:solidFill>
              </a:rPr>
              <a:t>Average CR values and % of total expenses:</a:t>
            </a:r>
          </a:p>
          <a:p>
            <a:pPr eaLnBrk="1" hangingPunct="1">
              <a:lnSpc>
                <a:spcPct val="80000"/>
              </a:lnSpc>
            </a:pPr>
            <a:endParaRPr lang="en-US" altLang="en-US" sz="2800" dirty="0" smtClean="0">
              <a:solidFill>
                <a:schemeClr val="tx1"/>
              </a:solidFill>
            </a:endParaRPr>
          </a:p>
          <a:p>
            <a:pPr eaLnBrk="1" hangingPunct="1">
              <a:lnSpc>
                <a:spcPct val="80000"/>
              </a:lnSpc>
            </a:pPr>
            <a:r>
              <a:rPr lang="en-US" altLang="en-US" sz="2800" dirty="0" smtClean="0">
                <a:solidFill>
                  <a:schemeClr val="tx1"/>
                </a:solidFill>
              </a:rPr>
              <a:t>2012 NY </a:t>
            </a:r>
            <a:r>
              <a:rPr lang="en-US" altLang="en-US" sz="2800" i="1" dirty="0" smtClean="0">
                <a:solidFill>
                  <a:schemeClr val="tx1"/>
                </a:solidFill>
              </a:rPr>
              <a:t>Business Summary: Small Herds &lt;120</a:t>
            </a:r>
          </a:p>
          <a:p>
            <a:pPr lvl="1" eaLnBrk="1" hangingPunct="1">
              <a:lnSpc>
                <a:spcPct val="80000"/>
              </a:lnSpc>
            </a:pPr>
            <a:r>
              <a:rPr lang="en-US" altLang="en-US" sz="2400" dirty="0" smtClean="0">
                <a:solidFill>
                  <a:schemeClr val="tx1"/>
                </a:solidFill>
              </a:rPr>
              <a:t>All herds (34)	2.05	</a:t>
            </a:r>
          </a:p>
          <a:p>
            <a:pPr lvl="1" eaLnBrk="1" hangingPunct="1">
              <a:lnSpc>
                <a:spcPct val="80000"/>
              </a:lnSpc>
            </a:pPr>
            <a:r>
              <a:rPr lang="en-US" altLang="en-US" sz="2400" dirty="0" smtClean="0">
                <a:solidFill>
                  <a:schemeClr val="tx1"/>
                </a:solidFill>
              </a:rPr>
              <a:t>Top 50%		       1.91		</a:t>
            </a:r>
          </a:p>
          <a:p>
            <a:pPr lvl="1" eaLnBrk="1" hangingPunct="1">
              <a:lnSpc>
                <a:spcPct val="80000"/>
              </a:lnSpc>
            </a:pPr>
            <a:endParaRPr lang="en-US" altLang="en-US" sz="2400" dirty="0" smtClean="0">
              <a:solidFill>
                <a:schemeClr val="tx1"/>
              </a:solidFill>
            </a:endParaRPr>
          </a:p>
          <a:p>
            <a:pPr eaLnBrk="1" hangingPunct="1">
              <a:lnSpc>
                <a:spcPct val="80000"/>
              </a:lnSpc>
            </a:pPr>
            <a:r>
              <a:rPr lang="en-US" altLang="en-US" sz="2800" dirty="0" smtClean="0">
                <a:solidFill>
                  <a:schemeClr val="tx1"/>
                </a:solidFill>
              </a:rPr>
              <a:t>2012 </a:t>
            </a:r>
            <a:r>
              <a:rPr lang="en-US" altLang="en-US" sz="2800" i="1" dirty="0" smtClean="0">
                <a:solidFill>
                  <a:schemeClr val="tx1"/>
                </a:solidFill>
              </a:rPr>
              <a:t>NY Business Summary: Large Herds &gt;300</a:t>
            </a:r>
          </a:p>
          <a:p>
            <a:pPr lvl="1" eaLnBrk="1" hangingPunct="1">
              <a:lnSpc>
                <a:spcPct val="80000"/>
              </a:lnSpc>
            </a:pPr>
            <a:r>
              <a:rPr lang="en-US" altLang="en-US" sz="2400" dirty="0" smtClean="0">
                <a:solidFill>
                  <a:schemeClr val="tx1"/>
                </a:solidFill>
              </a:rPr>
              <a:t>All herds (108)	2.52	</a:t>
            </a:r>
          </a:p>
          <a:p>
            <a:pPr lvl="1" eaLnBrk="1" hangingPunct="1">
              <a:lnSpc>
                <a:spcPct val="80000"/>
              </a:lnSpc>
            </a:pPr>
            <a:r>
              <a:rPr lang="en-US" altLang="en-US" sz="2400" dirty="0" smtClean="0">
                <a:solidFill>
                  <a:schemeClr val="tx1"/>
                </a:solidFill>
              </a:rPr>
              <a:t>Top 20% 		3.06</a:t>
            </a:r>
          </a:p>
          <a:p>
            <a:pPr lvl="1" eaLnBrk="1" hangingPunct="1">
              <a:lnSpc>
                <a:spcPct val="80000"/>
              </a:lnSpc>
            </a:pPr>
            <a:endParaRPr lang="en-US" altLang="en-US" sz="2400" dirty="0">
              <a:solidFill>
                <a:schemeClr val="tx1"/>
              </a:solidFill>
            </a:endParaRPr>
          </a:p>
          <a:p>
            <a:pPr>
              <a:lnSpc>
                <a:spcPct val="80000"/>
              </a:lnSpc>
            </a:pPr>
            <a:r>
              <a:rPr lang="en-US" altLang="en-US" sz="2800" dirty="0">
                <a:solidFill>
                  <a:schemeClr val="tx1"/>
                </a:solidFill>
              </a:rPr>
              <a:t>2012 </a:t>
            </a:r>
            <a:r>
              <a:rPr lang="en-US" altLang="en-US" sz="2800" i="1" dirty="0">
                <a:solidFill>
                  <a:schemeClr val="tx1"/>
                </a:solidFill>
              </a:rPr>
              <a:t>NY Business Summary: </a:t>
            </a:r>
            <a:r>
              <a:rPr lang="en-US" altLang="en-US" sz="2800" i="1" dirty="0" smtClean="0">
                <a:solidFill>
                  <a:schemeClr val="tx1"/>
                </a:solidFill>
              </a:rPr>
              <a:t>All </a:t>
            </a:r>
            <a:r>
              <a:rPr lang="en-US" altLang="en-US" sz="2800" i="1" dirty="0">
                <a:solidFill>
                  <a:schemeClr val="tx1"/>
                </a:solidFill>
              </a:rPr>
              <a:t>Herds &gt;300</a:t>
            </a:r>
          </a:p>
          <a:p>
            <a:pPr lvl="1">
              <a:lnSpc>
                <a:spcPct val="80000"/>
              </a:lnSpc>
            </a:pPr>
            <a:r>
              <a:rPr lang="en-US" altLang="en-US" sz="2400" dirty="0">
                <a:solidFill>
                  <a:schemeClr val="tx1"/>
                </a:solidFill>
              </a:rPr>
              <a:t>All herds (</a:t>
            </a:r>
            <a:r>
              <a:rPr lang="en-US" altLang="en-US" sz="2400" dirty="0" smtClean="0">
                <a:solidFill>
                  <a:schemeClr val="tx1"/>
                </a:solidFill>
              </a:rPr>
              <a:t>169)</a:t>
            </a:r>
            <a:r>
              <a:rPr lang="en-US" altLang="en-US" sz="2400" dirty="0">
                <a:solidFill>
                  <a:schemeClr val="tx1"/>
                </a:solidFill>
              </a:rPr>
              <a:t>	</a:t>
            </a:r>
            <a:r>
              <a:rPr lang="en-US" altLang="en-US" sz="2400" dirty="0" smtClean="0">
                <a:solidFill>
                  <a:schemeClr val="tx1"/>
                </a:solidFill>
              </a:rPr>
              <a:t>2.50</a:t>
            </a:r>
            <a:r>
              <a:rPr lang="en-US" altLang="en-US" sz="2400" dirty="0">
                <a:solidFill>
                  <a:schemeClr val="tx1"/>
                </a:solidFill>
              </a:rPr>
              <a:t>	</a:t>
            </a:r>
          </a:p>
          <a:p>
            <a:pPr lvl="1">
              <a:lnSpc>
                <a:spcPct val="80000"/>
              </a:lnSpc>
            </a:pPr>
            <a:r>
              <a:rPr lang="en-US" altLang="en-US" sz="2400" dirty="0">
                <a:solidFill>
                  <a:schemeClr val="tx1"/>
                </a:solidFill>
              </a:rPr>
              <a:t>Top </a:t>
            </a:r>
            <a:r>
              <a:rPr lang="en-US" altLang="en-US" sz="2400" dirty="0" smtClean="0">
                <a:solidFill>
                  <a:schemeClr val="tx1"/>
                </a:solidFill>
              </a:rPr>
              <a:t>10</a:t>
            </a:r>
            <a:r>
              <a:rPr lang="en-US" altLang="en-US" sz="2400" dirty="0">
                <a:solidFill>
                  <a:schemeClr val="tx1"/>
                </a:solidFill>
              </a:rPr>
              <a:t>% 		</a:t>
            </a:r>
            <a:r>
              <a:rPr lang="en-US" altLang="en-US" sz="2400" dirty="0" smtClean="0">
                <a:solidFill>
                  <a:schemeClr val="tx1"/>
                </a:solidFill>
              </a:rPr>
              <a:t>3.25</a:t>
            </a:r>
            <a:endParaRPr lang="en-US" altLang="en-US" sz="2400" dirty="0">
              <a:solidFill>
                <a:schemeClr val="tx1"/>
              </a:solidFill>
            </a:endParaRPr>
          </a:p>
          <a:p>
            <a:pPr lvl="1" eaLnBrk="1" hangingPunct="1">
              <a:lnSpc>
                <a:spcPct val="80000"/>
              </a:lnSpc>
            </a:pPr>
            <a:endParaRPr lang="en-US" altLang="en-US" sz="2400" dirty="0" smtClean="0">
              <a:solidFill>
                <a:schemeClr val="tx1"/>
              </a:solidFill>
            </a:endParaRPr>
          </a:p>
        </p:txBody>
      </p:sp>
    </p:spTree>
    <p:extLst>
      <p:ext uri="{BB962C8B-B14F-4D97-AF65-F5344CB8AC3E}">
        <p14:creationId xmlns:p14="http://schemas.microsoft.com/office/powerpoint/2010/main" val="3720811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lIns="92075" tIns="46038" rIns="92075" bIns="46038">
            <a:noAutofit/>
          </a:bodyPr>
          <a:lstStyle/>
          <a:p>
            <a:pPr eaLnBrk="1" hangingPunct="1"/>
            <a:r>
              <a:rPr lang="en-US" altLang="en-US" sz="4400" dirty="0" smtClean="0">
                <a:solidFill>
                  <a:srgbClr val="FF0000"/>
                </a:solidFill>
              </a:rPr>
              <a:t>Solvency: Debt to Asset Ratio</a:t>
            </a:r>
          </a:p>
        </p:txBody>
      </p:sp>
      <p:sp>
        <p:nvSpPr>
          <p:cNvPr id="320515" name="Rectangle 3"/>
          <p:cNvSpPr>
            <a:spLocks noGrp="1" noChangeArrowheads="1"/>
          </p:cNvSpPr>
          <p:nvPr>
            <p:ph type="body" idx="1"/>
          </p:nvPr>
        </p:nvSpPr>
        <p:spPr>
          <a:xfrm>
            <a:off x="457200" y="1480208"/>
            <a:ext cx="8229600" cy="4061611"/>
          </a:xfrm>
          <a:noFill/>
        </p:spPr>
        <p:txBody>
          <a:bodyPr lIns="92075" tIns="46038" rIns="92075" bIns="46038"/>
          <a:lstStyle/>
          <a:p>
            <a:pPr eaLnBrk="1" hangingPunct="1"/>
            <a:r>
              <a:rPr lang="en-US" altLang="en-US" dirty="0" smtClean="0"/>
              <a:t>Measures the ability of the business to meet all debt obligations</a:t>
            </a:r>
          </a:p>
          <a:p>
            <a:pPr lvl="2" eaLnBrk="1" hangingPunct="1"/>
            <a:r>
              <a:rPr lang="en-US" altLang="en-US" dirty="0" smtClean="0"/>
              <a:t>At a point in time</a:t>
            </a:r>
          </a:p>
          <a:p>
            <a:pPr lvl="2" eaLnBrk="1" hangingPunct="1"/>
            <a:r>
              <a:rPr lang="en-US" altLang="en-US" dirty="0" smtClean="0"/>
              <a:t>If all assets are sold</a:t>
            </a:r>
          </a:p>
          <a:p>
            <a:pPr eaLnBrk="1" hangingPunct="1"/>
            <a:r>
              <a:rPr lang="en-US" altLang="en-US" dirty="0" smtClean="0"/>
              <a:t>Varies over the life of the business</a:t>
            </a:r>
          </a:p>
          <a:p>
            <a:pPr lvl="2" eaLnBrk="1" hangingPunct="1"/>
            <a:r>
              <a:rPr lang="en-US" altLang="en-US" dirty="0" smtClean="0"/>
              <a:t>New business</a:t>
            </a:r>
          </a:p>
          <a:p>
            <a:pPr lvl="2" eaLnBrk="1" hangingPunct="1"/>
            <a:r>
              <a:rPr lang="en-US" altLang="en-US" dirty="0" smtClean="0"/>
              <a:t>Expanding business</a:t>
            </a:r>
          </a:p>
          <a:p>
            <a:pPr lvl="2" eaLnBrk="1" hangingPunct="1"/>
            <a:r>
              <a:rPr lang="en-US" altLang="en-US" dirty="0" smtClean="0"/>
              <a:t>Pre-retirement business</a:t>
            </a:r>
          </a:p>
        </p:txBody>
      </p:sp>
    </p:spTree>
    <p:extLst>
      <p:ext uri="{BB962C8B-B14F-4D97-AF65-F5344CB8AC3E}">
        <p14:creationId xmlns:p14="http://schemas.microsoft.com/office/powerpoint/2010/main" val="36790413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20515">
                                            <p:txEl>
                                              <p:pRg st="0" end="0"/>
                                            </p:txEl>
                                          </p:spTgt>
                                        </p:tgtEl>
                                        <p:attrNameLst>
                                          <p:attrName>style.visibility</p:attrName>
                                        </p:attrNameLst>
                                      </p:cBhvr>
                                      <p:to>
                                        <p:strVal val="visible"/>
                                      </p:to>
                                    </p:set>
                                    <p:animEffect transition="in" filter="wipe(left)">
                                      <p:cBhvr>
                                        <p:cTn id="7" dur="500"/>
                                        <p:tgtEl>
                                          <p:spTgt spid="320515">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20515">
                                            <p:txEl>
                                              <p:pRg st="1" end="1"/>
                                            </p:txEl>
                                          </p:spTgt>
                                        </p:tgtEl>
                                        <p:attrNameLst>
                                          <p:attrName>style.visibility</p:attrName>
                                        </p:attrNameLst>
                                      </p:cBhvr>
                                      <p:to>
                                        <p:strVal val="visible"/>
                                      </p:to>
                                    </p:set>
                                    <p:animEffect transition="in" filter="wipe(left)">
                                      <p:cBhvr>
                                        <p:cTn id="10" dur="500"/>
                                        <p:tgtEl>
                                          <p:spTgt spid="320515">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20515">
                                            <p:txEl>
                                              <p:pRg st="2" end="2"/>
                                            </p:txEl>
                                          </p:spTgt>
                                        </p:tgtEl>
                                        <p:attrNameLst>
                                          <p:attrName>style.visibility</p:attrName>
                                        </p:attrNameLst>
                                      </p:cBhvr>
                                      <p:to>
                                        <p:strVal val="visible"/>
                                      </p:to>
                                    </p:set>
                                    <p:animEffect transition="in" filter="wipe(left)">
                                      <p:cBhvr>
                                        <p:cTn id="13" dur="500"/>
                                        <p:tgtEl>
                                          <p:spTgt spid="320515">
                                            <p:txEl>
                                              <p:pRg st="2" end="2"/>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20515">
                                            <p:txEl>
                                              <p:pRg st="3" end="3"/>
                                            </p:txEl>
                                          </p:spTgt>
                                        </p:tgtEl>
                                        <p:attrNameLst>
                                          <p:attrName>style.visibility</p:attrName>
                                        </p:attrNameLst>
                                      </p:cBhvr>
                                      <p:to>
                                        <p:strVal val="visible"/>
                                      </p:to>
                                    </p:set>
                                    <p:animEffect transition="in" filter="wipe(left)">
                                      <p:cBhvr>
                                        <p:cTn id="18" dur="500"/>
                                        <p:tgtEl>
                                          <p:spTgt spid="320515">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20515">
                                            <p:txEl>
                                              <p:pRg st="4" end="4"/>
                                            </p:txEl>
                                          </p:spTgt>
                                        </p:tgtEl>
                                        <p:attrNameLst>
                                          <p:attrName>style.visibility</p:attrName>
                                        </p:attrNameLst>
                                      </p:cBhvr>
                                      <p:to>
                                        <p:strVal val="visible"/>
                                      </p:to>
                                    </p:set>
                                    <p:animEffect transition="in" filter="wipe(left)">
                                      <p:cBhvr>
                                        <p:cTn id="21" dur="500"/>
                                        <p:tgtEl>
                                          <p:spTgt spid="320515">
                                            <p:txEl>
                                              <p:pRg st="4" end="4"/>
                                            </p:tx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320515">
                                            <p:txEl>
                                              <p:pRg st="5" end="5"/>
                                            </p:txEl>
                                          </p:spTgt>
                                        </p:tgtEl>
                                        <p:attrNameLst>
                                          <p:attrName>style.visibility</p:attrName>
                                        </p:attrNameLst>
                                      </p:cBhvr>
                                      <p:to>
                                        <p:strVal val="visible"/>
                                      </p:to>
                                    </p:set>
                                    <p:animEffect transition="in" filter="wipe(left)">
                                      <p:cBhvr>
                                        <p:cTn id="24" dur="500"/>
                                        <p:tgtEl>
                                          <p:spTgt spid="320515">
                                            <p:txEl>
                                              <p:pRg st="5" end="5"/>
                                            </p:txEl>
                                          </p:spTgt>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320515">
                                            <p:txEl>
                                              <p:pRg st="6" end="6"/>
                                            </p:txEl>
                                          </p:spTgt>
                                        </p:tgtEl>
                                        <p:attrNameLst>
                                          <p:attrName>style.visibility</p:attrName>
                                        </p:attrNameLst>
                                      </p:cBhvr>
                                      <p:to>
                                        <p:strVal val="visible"/>
                                      </p:to>
                                    </p:set>
                                    <p:animEffect transition="in" filter="wipe(left)">
                                      <p:cBhvr>
                                        <p:cTn id="27" dur="500"/>
                                        <p:tgtEl>
                                          <p:spTgt spid="32051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0515" grpId="0" build="p"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152400" y="457200"/>
            <a:ext cx="8534400" cy="1371600"/>
          </a:xfrm>
          <a:noFill/>
        </p:spPr>
        <p:txBody>
          <a:bodyPr lIns="92075" tIns="46038" rIns="92075" bIns="46038">
            <a:noAutofit/>
          </a:bodyPr>
          <a:lstStyle/>
          <a:p>
            <a:pPr eaLnBrk="1" hangingPunct="1"/>
            <a:r>
              <a:rPr lang="en-US" altLang="en-US" sz="5400" b="1" dirty="0" smtClean="0">
                <a:solidFill>
                  <a:srgbClr val="FF0000"/>
                </a:solidFill>
              </a:rPr>
              <a:t>Debt to Asset Ratio</a:t>
            </a:r>
          </a:p>
        </p:txBody>
      </p:sp>
      <p:sp>
        <p:nvSpPr>
          <p:cNvPr id="22531" name="Rectangle 3"/>
          <p:cNvSpPr>
            <a:spLocks noGrp="1" noChangeArrowheads="1"/>
          </p:cNvSpPr>
          <p:nvPr>
            <p:ph type="body" idx="1"/>
          </p:nvPr>
        </p:nvSpPr>
        <p:spPr>
          <a:noFill/>
        </p:spPr>
        <p:txBody>
          <a:bodyPr lIns="92075" tIns="46038" rIns="92075" bIns="46038"/>
          <a:lstStyle/>
          <a:p>
            <a:pPr algn="ctr" eaLnBrk="1" hangingPunct="1">
              <a:buFont typeface="Wingdings" pitchFamily="2" charset="2"/>
              <a:buNone/>
            </a:pPr>
            <a:endParaRPr lang="en-US" altLang="en-US" sz="2400" b="1" dirty="0" smtClean="0"/>
          </a:p>
          <a:p>
            <a:pPr eaLnBrk="1" hangingPunct="1">
              <a:buFont typeface="Wingdings" pitchFamily="2" charset="2"/>
              <a:buNone/>
            </a:pPr>
            <a:r>
              <a:rPr lang="en-US" altLang="en-US" sz="4800" dirty="0" smtClean="0"/>
              <a:t>Competitive level:</a:t>
            </a:r>
          </a:p>
          <a:p>
            <a:pPr eaLnBrk="1" hangingPunct="1">
              <a:buFont typeface="Wingdings" pitchFamily="2" charset="2"/>
              <a:buNone/>
            </a:pPr>
            <a:r>
              <a:rPr lang="en-US" altLang="en-US" sz="2400" b="1" dirty="0" smtClean="0"/>
              <a:t>	</a:t>
            </a:r>
          </a:p>
          <a:p>
            <a:pPr eaLnBrk="1" hangingPunct="1">
              <a:buFont typeface="Wingdings" pitchFamily="2" charset="2"/>
              <a:buNone/>
            </a:pPr>
            <a:r>
              <a:rPr lang="en-US" altLang="en-US" sz="2400" b="1" dirty="0" smtClean="0"/>
              <a:t>				</a:t>
            </a:r>
            <a:r>
              <a:rPr lang="en-US" altLang="en-US" sz="4400" b="1" dirty="0" smtClean="0">
                <a:cs typeface="Arial" charset="0"/>
              </a:rPr>
              <a:t>≤</a:t>
            </a:r>
            <a:r>
              <a:rPr lang="en-US" altLang="en-US" sz="4400" b="1" dirty="0" smtClean="0"/>
              <a:t> 40 percent</a:t>
            </a:r>
          </a:p>
        </p:txBody>
      </p:sp>
      <p:pic>
        <p:nvPicPr>
          <p:cNvPr id="22532" name="Picture 4" descr="MC90029800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631480"/>
            <a:ext cx="3429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201970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609600"/>
            <a:ext cx="8686800" cy="1143000"/>
          </a:xfrm>
          <a:noFill/>
        </p:spPr>
        <p:txBody>
          <a:bodyPr lIns="92075" tIns="46038" rIns="92075" bIns="46038">
            <a:normAutofit/>
          </a:bodyPr>
          <a:lstStyle/>
          <a:p>
            <a:pPr eaLnBrk="1" hangingPunct="1"/>
            <a:r>
              <a:rPr lang="en-US" altLang="en-US" sz="6000" dirty="0" smtClean="0">
                <a:solidFill>
                  <a:srgbClr val="FF0000"/>
                </a:solidFill>
              </a:rPr>
              <a:t>Debt to Asset Ratio</a:t>
            </a:r>
          </a:p>
        </p:txBody>
      </p:sp>
      <p:sp>
        <p:nvSpPr>
          <p:cNvPr id="23555" name="Rectangle 3"/>
          <p:cNvSpPr>
            <a:spLocks noGrp="1" noChangeArrowheads="1"/>
          </p:cNvSpPr>
          <p:nvPr>
            <p:ph type="body" sz="half" idx="1"/>
          </p:nvPr>
        </p:nvSpPr>
        <p:spPr>
          <a:xfrm>
            <a:off x="457201" y="1981201"/>
            <a:ext cx="4033839" cy="3095625"/>
          </a:xfrm>
          <a:noFill/>
        </p:spPr>
        <p:txBody>
          <a:bodyPr lIns="92075" tIns="46038" rIns="92075" bIns="46038"/>
          <a:lstStyle/>
          <a:p>
            <a:pPr eaLnBrk="1" hangingPunct="1">
              <a:lnSpc>
                <a:spcPct val="90000"/>
              </a:lnSpc>
              <a:buFont typeface="Wingdings" pitchFamily="2" charset="2"/>
              <a:buNone/>
            </a:pPr>
            <a:r>
              <a:rPr lang="en-US" altLang="en-US" sz="3600" dirty="0" smtClean="0">
                <a:solidFill>
                  <a:schemeClr val="tx1"/>
                </a:solidFill>
              </a:rPr>
              <a:t>Calculation:</a:t>
            </a:r>
          </a:p>
          <a:p>
            <a:pPr eaLnBrk="1" hangingPunct="1">
              <a:lnSpc>
                <a:spcPct val="90000"/>
              </a:lnSpc>
              <a:buFont typeface="Wingdings" pitchFamily="2" charset="2"/>
              <a:buNone/>
            </a:pPr>
            <a:endParaRPr lang="en-US" altLang="en-US" sz="3600" dirty="0" smtClean="0">
              <a:solidFill>
                <a:schemeClr val="tx1"/>
              </a:solidFill>
            </a:endParaRPr>
          </a:p>
          <a:p>
            <a:pPr eaLnBrk="1" hangingPunct="1">
              <a:lnSpc>
                <a:spcPct val="90000"/>
              </a:lnSpc>
              <a:buFont typeface="Wingdings" pitchFamily="2" charset="2"/>
              <a:buNone/>
            </a:pPr>
            <a:r>
              <a:rPr lang="en-US" altLang="en-US" sz="3600" dirty="0" smtClean="0">
                <a:solidFill>
                  <a:schemeClr val="tx1"/>
                </a:solidFill>
              </a:rPr>
              <a:t>  (Total farm debts</a:t>
            </a:r>
          </a:p>
          <a:p>
            <a:pPr eaLnBrk="1" hangingPunct="1">
              <a:lnSpc>
                <a:spcPct val="90000"/>
              </a:lnSpc>
              <a:buFont typeface="Wingdings" pitchFamily="2" charset="2"/>
              <a:buNone/>
            </a:pPr>
            <a:r>
              <a:rPr lang="en-US" altLang="en-US" sz="3600" dirty="0" smtClean="0">
                <a:solidFill>
                  <a:schemeClr val="tx1"/>
                </a:solidFill>
              </a:rPr>
              <a:t>÷ total farm assets)</a:t>
            </a:r>
          </a:p>
          <a:p>
            <a:pPr eaLnBrk="1" hangingPunct="1">
              <a:lnSpc>
                <a:spcPct val="90000"/>
              </a:lnSpc>
              <a:buFont typeface="Wingdings" pitchFamily="2" charset="2"/>
              <a:buNone/>
            </a:pPr>
            <a:r>
              <a:rPr lang="en-US" altLang="en-US" sz="3600" dirty="0" smtClean="0">
                <a:solidFill>
                  <a:schemeClr val="tx1"/>
                </a:solidFill>
              </a:rPr>
              <a:t>x  100</a:t>
            </a:r>
          </a:p>
          <a:p>
            <a:pPr eaLnBrk="1" hangingPunct="1">
              <a:lnSpc>
                <a:spcPct val="90000"/>
              </a:lnSpc>
              <a:buFont typeface="Wingdings" pitchFamily="2" charset="2"/>
              <a:buNone/>
            </a:pPr>
            <a:endParaRPr lang="en-US" altLang="en-US" dirty="0" smtClean="0">
              <a:solidFill>
                <a:schemeClr val="tx1"/>
              </a:solidFill>
            </a:endParaRPr>
          </a:p>
          <a:p>
            <a:pPr eaLnBrk="1" hangingPunct="1">
              <a:lnSpc>
                <a:spcPct val="90000"/>
              </a:lnSpc>
              <a:buFont typeface="Wingdings" pitchFamily="2" charset="2"/>
              <a:buNone/>
            </a:pPr>
            <a:endParaRPr lang="en-US" altLang="en-US" dirty="0" smtClean="0">
              <a:solidFill>
                <a:schemeClr val="tx1"/>
              </a:solidFill>
            </a:endParaRPr>
          </a:p>
        </p:txBody>
      </p:sp>
      <p:sp>
        <p:nvSpPr>
          <p:cNvPr id="23556" name="Rectangle 4"/>
          <p:cNvSpPr>
            <a:spLocks noGrp="1" noChangeArrowheads="1"/>
          </p:cNvSpPr>
          <p:nvPr>
            <p:ph type="body" sz="half" idx="2"/>
          </p:nvPr>
        </p:nvSpPr>
        <p:spPr>
          <a:xfrm>
            <a:off x="4652964" y="1981201"/>
            <a:ext cx="4033837" cy="3381375"/>
          </a:xfrm>
          <a:noFill/>
        </p:spPr>
        <p:txBody>
          <a:bodyPr lIns="92075" tIns="46038" rIns="92075" bIns="46038">
            <a:normAutofit lnSpcReduction="10000"/>
          </a:bodyPr>
          <a:lstStyle/>
          <a:p>
            <a:pPr eaLnBrk="1" hangingPunct="1">
              <a:lnSpc>
                <a:spcPct val="90000"/>
              </a:lnSpc>
              <a:buFont typeface="Wingdings" pitchFamily="2" charset="2"/>
              <a:buNone/>
            </a:pPr>
            <a:r>
              <a:rPr lang="en-US" altLang="en-US" dirty="0" smtClean="0"/>
              <a:t>An Example:</a:t>
            </a:r>
          </a:p>
          <a:p>
            <a:pPr eaLnBrk="1" hangingPunct="1">
              <a:lnSpc>
                <a:spcPct val="90000"/>
              </a:lnSpc>
              <a:buFont typeface="Wingdings" pitchFamily="2" charset="2"/>
              <a:buNone/>
            </a:pPr>
            <a:endParaRPr lang="en-US" altLang="en-US" dirty="0" smtClean="0"/>
          </a:p>
          <a:p>
            <a:pPr eaLnBrk="1" hangingPunct="1">
              <a:lnSpc>
                <a:spcPct val="90000"/>
              </a:lnSpc>
              <a:buFont typeface="Wingdings" pitchFamily="2" charset="2"/>
              <a:buNone/>
            </a:pPr>
            <a:r>
              <a:rPr lang="en-US" altLang="en-US" sz="3200" b="1" dirty="0" smtClean="0"/>
              <a:t>    </a:t>
            </a:r>
            <a:r>
              <a:rPr lang="en-US" altLang="en-US" sz="3200" dirty="0" smtClean="0"/>
              <a:t>$   850,000 debt</a:t>
            </a:r>
          </a:p>
          <a:p>
            <a:pPr eaLnBrk="1" hangingPunct="1">
              <a:lnSpc>
                <a:spcPct val="90000"/>
              </a:lnSpc>
              <a:buFont typeface="Wingdings" pitchFamily="2" charset="2"/>
              <a:buNone/>
            </a:pPr>
            <a:r>
              <a:rPr lang="en-US" altLang="en-US" sz="3200" u="sng" dirty="0" smtClean="0"/>
              <a:t>  ÷  2,500,000 assets</a:t>
            </a:r>
          </a:p>
          <a:p>
            <a:pPr eaLnBrk="1" hangingPunct="1">
              <a:lnSpc>
                <a:spcPct val="90000"/>
              </a:lnSpc>
              <a:buFont typeface="Wingdings" pitchFamily="2" charset="2"/>
              <a:buNone/>
            </a:pPr>
            <a:r>
              <a:rPr lang="en-US" altLang="en-US" sz="3200" dirty="0" smtClean="0"/>
              <a:t> =            0.34</a:t>
            </a:r>
          </a:p>
          <a:p>
            <a:pPr eaLnBrk="1" hangingPunct="1">
              <a:lnSpc>
                <a:spcPct val="90000"/>
              </a:lnSpc>
              <a:buFont typeface="Wingdings" pitchFamily="2" charset="2"/>
              <a:buNone/>
            </a:pPr>
            <a:r>
              <a:rPr lang="en-US" altLang="en-US" sz="3200" dirty="0" smtClean="0"/>
              <a:t> x  </a:t>
            </a:r>
            <a:r>
              <a:rPr lang="en-US" altLang="en-US" sz="3200" u="sng" dirty="0" smtClean="0"/>
              <a:t>       100_________                         </a:t>
            </a:r>
            <a:r>
              <a:rPr lang="en-US" altLang="en-US" sz="3200" dirty="0" smtClean="0"/>
              <a:t> </a:t>
            </a:r>
          </a:p>
          <a:p>
            <a:pPr eaLnBrk="1" hangingPunct="1">
              <a:lnSpc>
                <a:spcPct val="90000"/>
              </a:lnSpc>
              <a:buFont typeface="Wingdings" pitchFamily="2" charset="2"/>
              <a:buNone/>
            </a:pPr>
            <a:r>
              <a:rPr lang="en-US" altLang="en-US" sz="3200" dirty="0" smtClean="0"/>
              <a:t> =          34% D/A ratio</a:t>
            </a:r>
          </a:p>
        </p:txBody>
      </p:sp>
    </p:spTree>
    <p:extLst>
      <p:ext uri="{BB962C8B-B14F-4D97-AF65-F5344CB8AC3E}">
        <p14:creationId xmlns:p14="http://schemas.microsoft.com/office/powerpoint/2010/main" val="3386823969"/>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81000" y="609600"/>
            <a:ext cx="8763000" cy="1143000"/>
          </a:xfrm>
          <a:noFill/>
        </p:spPr>
        <p:txBody>
          <a:bodyPr lIns="92075" tIns="46038" rIns="92075" bIns="46038">
            <a:noAutofit/>
          </a:bodyPr>
          <a:lstStyle/>
          <a:p>
            <a:pPr eaLnBrk="1" hangingPunct="1"/>
            <a:r>
              <a:rPr lang="en-US" altLang="en-US" sz="4400" dirty="0" smtClean="0">
                <a:solidFill>
                  <a:srgbClr val="FF0000"/>
                </a:solidFill>
              </a:rPr>
              <a:t>Can your Debt to Asset ratio</a:t>
            </a:r>
            <a:br>
              <a:rPr lang="en-US" altLang="en-US" sz="4400" dirty="0" smtClean="0">
                <a:solidFill>
                  <a:srgbClr val="FF0000"/>
                </a:solidFill>
              </a:rPr>
            </a:br>
            <a:r>
              <a:rPr lang="en-US" altLang="en-US" sz="4400" dirty="0" smtClean="0">
                <a:solidFill>
                  <a:srgbClr val="FF0000"/>
                </a:solidFill>
              </a:rPr>
              <a:t>be too high or too low ?</a:t>
            </a:r>
          </a:p>
        </p:txBody>
      </p:sp>
      <p:sp>
        <p:nvSpPr>
          <p:cNvPr id="24579" name="Rectangle 3"/>
          <p:cNvSpPr>
            <a:spLocks noGrp="1" noChangeArrowheads="1"/>
          </p:cNvSpPr>
          <p:nvPr>
            <p:ph type="body" sz="half" idx="1"/>
          </p:nvPr>
        </p:nvSpPr>
        <p:spPr>
          <a:xfrm>
            <a:off x="457200" y="1981200"/>
            <a:ext cx="4276725" cy="4495800"/>
          </a:xfrm>
          <a:noFill/>
        </p:spPr>
        <p:txBody>
          <a:bodyPr lIns="92075" tIns="46038" rIns="92075" bIns="46038">
            <a:normAutofit lnSpcReduction="10000"/>
          </a:bodyPr>
          <a:lstStyle/>
          <a:p>
            <a:pPr eaLnBrk="1" hangingPunct="1"/>
            <a:r>
              <a:rPr lang="en-US" altLang="en-US" sz="3200" dirty="0" smtClean="0"/>
              <a:t>Too high:</a:t>
            </a:r>
            <a:endParaRPr lang="en-US" altLang="en-US" dirty="0" smtClean="0"/>
          </a:p>
          <a:p>
            <a:pPr lvl="1" eaLnBrk="1" hangingPunct="1"/>
            <a:r>
              <a:rPr lang="en-US" altLang="en-US" sz="2800" dirty="0" smtClean="0"/>
              <a:t>Why?</a:t>
            </a:r>
          </a:p>
          <a:p>
            <a:pPr lvl="2" eaLnBrk="1" hangingPunct="1"/>
            <a:r>
              <a:rPr lang="en-US" altLang="en-US" sz="2400" dirty="0" smtClean="0"/>
              <a:t>Stage of business</a:t>
            </a:r>
          </a:p>
          <a:p>
            <a:pPr lvl="2" eaLnBrk="1" hangingPunct="1"/>
            <a:r>
              <a:rPr lang="en-US" altLang="en-US" sz="2400" dirty="0" smtClean="0"/>
              <a:t>Too much debt</a:t>
            </a:r>
          </a:p>
          <a:p>
            <a:pPr lvl="2" eaLnBrk="1" hangingPunct="1"/>
            <a:endParaRPr lang="en-US" altLang="en-US" sz="2400" dirty="0" smtClean="0"/>
          </a:p>
          <a:p>
            <a:pPr lvl="1" eaLnBrk="1" hangingPunct="1"/>
            <a:r>
              <a:rPr lang="en-US" altLang="en-US" sz="3200" dirty="0" smtClean="0"/>
              <a:t> Check Other measures</a:t>
            </a:r>
            <a:endParaRPr lang="en-US" altLang="en-US" dirty="0" smtClean="0"/>
          </a:p>
          <a:p>
            <a:pPr lvl="2" eaLnBrk="1" hangingPunct="1"/>
            <a:r>
              <a:rPr lang="en-US" altLang="en-US" sz="2400" dirty="0" smtClean="0"/>
              <a:t>Current ratio</a:t>
            </a:r>
          </a:p>
          <a:p>
            <a:pPr lvl="2" eaLnBrk="1" hangingPunct="1"/>
            <a:r>
              <a:rPr lang="en-US" altLang="en-US" sz="2400" dirty="0" smtClean="0"/>
              <a:t>Debt repayment</a:t>
            </a:r>
          </a:p>
          <a:p>
            <a:pPr lvl="2" eaLnBrk="1" hangingPunct="1"/>
            <a:r>
              <a:rPr lang="en-US" altLang="en-US" sz="2400" dirty="0" smtClean="0"/>
              <a:t>Profitability</a:t>
            </a:r>
          </a:p>
        </p:txBody>
      </p:sp>
      <p:sp>
        <p:nvSpPr>
          <p:cNvPr id="24580" name="Rectangle 4"/>
          <p:cNvSpPr>
            <a:spLocks noGrp="1" noChangeArrowheads="1"/>
          </p:cNvSpPr>
          <p:nvPr>
            <p:ph type="body" sz="half" idx="2"/>
          </p:nvPr>
        </p:nvSpPr>
        <p:spPr>
          <a:xfrm>
            <a:off x="4648200" y="1981200"/>
            <a:ext cx="4191000" cy="4572000"/>
          </a:xfrm>
          <a:noFill/>
        </p:spPr>
        <p:txBody>
          <a:bodyPr lIns="92075" tIns="46038" rIns="92075" bIns="46038">
            <a:normAutofit lnSpcReduction="10000"/>
          </a:bodyPr>
          <a:lstStyle/>
          <a:p>
            <a:pPr eaLnBrk="1" hangingPunct="1"/>
            <a:r>
              <a:rPr lang="en-US" altLang="en-US" sz="3200" dirty="0" smtClean="0"/>
              <a:t>Too low:</a:t>
            </a:r>
            <a:endParaRPr lang="en-US" altLang="en-US" dirty="0" smtClean="0"/>
          </a:p>
          <a:p>
            <a:pPr lvl="1" eaLnBrk="1" hangingPunct="1"/>
            <a:r>
              <a:rPr lang="en-US" altLang="en-US" sz="2800" dirty="0" smtClean="0"/>
              <a:t>Why?</a:t>
            </a:r>
          </a:p>
          <a:p>
            <a:pPr lvl="2" eaLnBrk="1" hangingPunct="1"/>
            <a:r>
              <a:rPr lang="en-US" altLang="en-US" sz="2400" dirty="0" smtClean="0"/>
              <a:t>Rent vs. own </a:t>
            </a:r>
          </a:p>
          <a:p>
            <a:pPr lvl="2" eaLnBrk="1" hangingPunct="1"/>
            <a:endParaRPr lang="en-US" altLang="en-US" sz="2400" dirty="0" smtClean="0"/>
          </a:p>
          <a:p>
            <a:pPr lvl="1" eaLnBrk="1" hangingPunct="1"/>
            <a:r>
              <a:rPr lang="en-US" altLang="en-US" sz="3200" dirty="0" smtClean="0"/>
              <a:t>Check Other measures</a:t>
            </a:r>
          </a:p>
          <a:p>
            <a:pPr lvl="2" eaLnBrk="1" hangingPunct="1"/>
            <a:r>
              <a:rPr lang="en-US" altLang="en-US" sz="2400" dirty="0" smtClean="0"/>
              <a:t>Net farm income</a:t>
            </a:r>
          </a:p>
          <a:p>
            <a:pPr lvl="2" eaLnBrk="1" hangingPunct="1"/>
            <a:r>
              <a:rPr lang="en-US" altLang="en-US" sz="2400" dirty="0" smtClean="0"/>
              <a:t>Profitability</a:t>
            </a:r>
          </a:p>
          <a:p>
            <a:pPr lvl="2" eaLnBrk="1" hangingPunct="1"/>
            <a:r>
              <a:rPr lang="en-US" altLang="en-US" sz="2400" dirty="0" smtClean="0"/>
              <a:t>Need more investment for profit?</a:t>
            </a:r>
          </a:p>
        </p:txBody>
      </p:sp>
    </p:spTree>
    <p:extLst>
      <p:ext uri="{BB962C8B-B14F-4D97-AF65-F5344CB8AC3E}">
        <p14:creationId xmlns:p14="http://schemas.microsoft.com/office/powerpoint/2010/main" val="3503343927"/>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632691"/>
            <a:ext cx="7772400" cy="1143000"/>
          </a:xfrm>
        </p:spPr>
        <p:txBody>
          <a:bodyPr>
            <a:normAutofit fontScale="90000"/>
          </a:bodyPr>
          <a:lstStyle/>
          <a:p>
            <a:r>
              <a:rPr lang="en-US" altLang="en-US" sz="4000" b="1" i="1" dirty="0" smtClean="0"/>
              <a:t>Debt to Asset Ratio</a:t>
            </a:r>
            <a:r>
              <a:rPr lang="en-US" altLang="en-US" sz="4000" dirty="0" smtClean="0"/>
              <a:t> (D/A) </a:t>
            </a:r>
            <a:br>
              <a:rPr lang="en-US" altLang="en-US" sz="4000" dirty="0" smtClean="0"/>
            </a:br>
            <a:r>
              <a:rPr lang="en-US" altLang="en-US" sz="4000" dirty="0" smtClean="0"/>
              <a:t>= </a:t>
            </a:r>
            <a:r>
              <a:rPr lang="en-US" altLang="en-US" sz="4000" u="sng" dirty="0" smtClean="0"/>
              <a:t>(Total Farm Liabilities)</a:t>
            </a:r>
            <a:r>
              <a:rPr lang="en-US" altLang="en-US" sz="4000" dirty="0" smtClean="0"/>
              <a:t/>
            </a:r>
            <a:br>
              <a:rPr lang="en-US" altLang="en-US" sz="4000" dirty="0" smtClean="0"/>
            </a:br>
            <a:r>
              <a:rPr lang="en-US" altLang="en-US" sz="4000" dirty="0" smtClean="0"/>
              <a:t>(Total Farm Assets)</a:t>
            </a:r>
            <a:br>
              <a:rPr lang="en-US" altLang="en-US" sz="4000" dirty="0" smtClean="0"/>
            </a:br>
            <a:endParaRPr lang="en-US" altLang="en-US" dirty="0" smtClean="0"/>
          </a:p>
        </p:txBody>
      </p:sp>
      <p:pic>
        <p:nvPicPr>
          <p:cNvPr id="4" name="Picture 3"/>
          <p:cNvPicPr>
            <a:picLocks noChangeAspect="1"/>
          </p:cNvPicPr>
          <p:nvPr/>
        </p:nvPicPr>
        <p:blipFill>
          <a:blip r:embed="rId2"/>
          <a:stretch>
            <a:fillRect/>
          </a:stretch>
        </p:blipFill>
        <p:spPr>
          <a:xfrm>
            <a:off x="5200073" y="1641764"/>
            <a:ext cx="3445164" cy="4580315"/>
          </a:xfrm>
          <a:prstGeom prst="rect">
            <a:avLst/>
          </a:prstGeom>
          <a:ln>
            <a:noFill/>
          </a:ln>
          <a:effectLst>
            <a:softEdge rad="112500"/>
          </a:effectLst>
        </p:spPr>
      </p:pic>
      <p:sp>
        <p:nvSpPr>
          <p:cNvPr id="2" name="TextBox 1"/>
          <p:cNvSpPr txBox="1"/>
          <p:nvPr/>
        </p:nvSpPr>
        <p:spPr>
          <a:xfrm>
            <a:off x="5320146" y="6114474"/>
            <a:ext cx="3177311" cy="369332"/>
          </a:xfrm>
          <a:prstGeom prst="rect">
            <a:avLst/>
          </a:prstGeom>
          <a:noFill/>
        </p:spPr>
        <p:txBody>
          <a:bodyPr wrap="square" rtlCol="0">
            <a:spAutoFit/>
          </a:bodyPr>
          <a:lstStyle/>
          <a:p>
            <a:r>
              <a:rPr lang="en-US" b="1" dirty="0" smtClean="0"/>
              <a:t>Good </a:t>
            </a:r>
            <a:r>
              <a:rPr lang="en-US" dirty="0" smtClean="0"/>
              <a:t>				</a:t>
            </a:r>
            <a:r>
              <a:rPr lang="en-US" b="1" dirty="0" smtClean="0"/>
              <a:t>Poor</a:t>
            </a:r>
            <a:endParaRPr lang="en-US" b="1" dirty="0"/>
          </a:p>
        </p:txBody>
      </p:sp>
      <p:sp>
        <p:nvSpPr>
          <p:cNvPr id="3" name="Rectangle 2"/>
          <p:cNvSpPr/>
          <p:nvPr/>
        </p:nvSpPr>
        <p:spPr>
          <a:xfrm>
            <a:off x="6171489" y="5560475"/>
            <a:ext cx="1308370" cy="923330"/>
          </a:xfrm>
          <a:prstGeom prst="rect">
            <a:avLst/>
          </a:prstGeom>
          <a:noFill/>
        </p:spPr>
        <p:txBody>
          <a:bodyPr wrap="none" lIns="91440" tIns="45720" rIns="91440" bIns="45720">
            <a:spAutoFit/>
          </a:bodyPr>
          <a:lstStyle/>
          <a:p>
            <a:pPr algn="ctr"/>
            <a:r>
              <a:rPr lang="en-US" sz="5400" b="1" cap="none" spc="0"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D/A</a:t>
            </a:r>
            <a:endParaRPr lang="en-US" sz="54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25603" name="Rectangle 3"/>
          <p:cNvSpPr>
            <a:spLocks noGrp="1" noChangeArrowheads="1"/>
          </p:cNvSpPr>
          <p:nvPr>
            <p:ph idx="1"/>
          </p:nvPr>
        </p:nvSpPr>
        <p:spPr>
          <a:xfrm>
            <a:off x="609601" y="1780309"/>
            <a:ext cx="5225142" cy="4114800"/>
          </a:xfrm>
        </p:spPr>
        <p:txBody>
          <a:bodyPr>
            <a:normAutofit fontScale="77500" lnSpcReduction="20000"/>
          </a:bodyPr>
          <a:lstStyle/>
          <a:p>
            <a:pPr>
              <a:buFont typeface="Wingdings" pitchFamily="2" charset="2"/>
              <a:buNone/>
            </a:pPr>
            <a:r>
              <a:rPr lang="en-US" altLang="en-US" dirty="0" smtClean="0"/>
              <a:t>Guideline:  higher value is considered an indicator of greater financial risk</a:t>
            </a:r>
          </a:p>
          <a:p>
            <a:pPr>
              <a:buFont typeface="Wingdings" pitchFamily="2" charset="2"/>
              <a:buNone/>
            </a:pPr>
            <a:endParaRPr lang="en-US" altLang="en-US" dirty="0" smtClean="0"/>
          </a:p>
          <a:p>
            <a:pPr>
              <a:buFont typeface="Wingdings" pitchFamily="2" charset="2"/>
              <a:buNone/>
            </a:pPr>
            <a:r>
              <a:rPr lang="en-US" altLang="en-US" sz="4200" dirty="0" smtClean="0"/>
              <a:t>		Over +0.60 (poor) </a:t>
            </a:r>
          </a:p>
          <a:p>
            <a:pPr>
              <a:buFont typeface="Wingdings" pitchFamily="2" charset="2"/>
              <a:buNone/>
            </a:pPr>
            <a:r>
              <a:rPr lang="en-US" altLang="en-US" sz="4200" dirty="0" smtClean="0"/>
              <a:t>		Between 0.40-0.60 (fair)</a:t>
            </a:r>
          </a:p>
          <a:p>
            <a:pPr>
              <a:buFont typeface="Wingdings" pitchFamily="2" charset="2"/>
              <a:buNone/>
            </a:pPr>
            <a:r>
              <a:rPr lang="en-US" altLang="en-US" sz="4200" dirty="0" smtClean="0"/>
              <a:t>		Under +0.40(good)</a:t>
            </a:r>
          </a:p>
          <a:p>
            <a:pPr>
              <a:buFont typeface="Wingdings" pitchFamily="2" charset="2"/>
              <a:buNone/>
            </a:pPr>
            <a:endParaRPr lang="en-US" altLang="en-US" dirty="0" smtClean="0"/>
          </a:p>
          <a:p>
            <a:pPr>
              <a:buFont typeface="Wingdings" pitchFamily="2" charset="2"/>
              <a:buNone/>
            </a:pPr>
            <a:r>
              <a:rPr lang="en-US" altLang="en-US" dirty="0" smtClean="0"/>
              <a:t>-  D/A tells you the share of business assets owed to creditors</a:t>
            </a:r>
          </a:p>
        </p:txBody>
      </p:sp>
    </p:spTree>
    <p:extLst>
      <p:ext uri="{BB962C8B-B14F-4D97-AF65-F5344CB8AC3E}">
        <p14:creationId xmlns:p14="http://schemas.microsoft.com/office/powerpoint/2010/main" val="1516132317"/>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pPr eaLnBrk="1" hangingPunct="1"/>
            <a:r>
              <a:rPr lang="en-US" altLang="en-US" sz="4800" b="1" dirty="0" smtClean="0">
                <a:solidFill>
                  <a:srgbClr val="FF0000"/>
                </a:solidFill>
              </a:rPr>
              <a:t>Solvency: Debt/Asset</a:t>
            </a:r>
          </a:p>
        </p:txBody>
      </p:sp>
      <p:sp>
        <p:nvSpPr>
          <p:cNvPr id="35843" name="Rectangle 3"/>
          <p:cNvSpPr>
            <a:spLocks noGrp="1" noChangeArrowheads="1"/>
          </p:cNvSpPr>
          <p:nvPr>
            <p:ph type="body" idx="1"/>
          </p:nvPr>
        </p:nvSpPr>
        <p:spPr>
          <a:xfrm>
            <a:off x="651163" y="1519381"/>
            <a:ext cx="8229600" cy="4648200"/>
          </a:xfrm>
        </p:spPr>
        <p:txBody>
          <a:bodyPr>
            <a:normAutofit lnSpcReduction="10000"/>
          </a:bodyPr>
          <a:lstStyle/>
          <a:p>
            <a:pPr marL="0" indent="0" eaLnBrk="1" hangingPunct="1">
              <a:lnSpc>
                <a:spcPct val="80000"/>
              </a:lnSpc>
              <a:buNone/>
            </a:pPr>
            <a:r>
              <a:rPr lang="en-US" altLang="en-US" sz="2800" dirty="0" smtClean="0">
                <a:solidFill>
                  <a:schemeClr val="tx1"/>
                </a:solidFill>
              </a:rPr>
              <a:t>Average DA values :</a:t>
            </a:r>
          </a:p>
          <a:p>
            <a:pPr eaLnBrk="1" hangingPunct="1">
              <a:lnSpc>
                <a:spcPct val="80000"/>
              </a:lnSpc>
            </a:pPr>
            <a:endParaRPr lang="en-US" altLang="en-US" sz="2800" dirty="0" smtClean="0">
              <a:solidFill>
                <a:schemeClr val="tx1"/>
              </a:solidFill>
            </a:endParaRPr>
          </a:p>
          <a:p>
            <a:pPr eaLnBrk="1" hangingPunct="1">
              <a:lnSpc>
                <a:spcPct val="80000"/>
              </a:lnSpc>
            </a:pPr>
            <a:r>
              <a:rPr lang="en-US" altLang="en-US" sz="2800" dirty="0" smtClean="0">
                <a:solidFill>
                  <a:schemeClr val="tx1"/>
                </a:solidFill>
              </a:rPr>
              <a:t>2012 NY </a:t>
            </a:r>
            <a:r>
              <a:rPr lang="en-US" altLang="en-US" sz="2800" i="1" dirty="0" smtClean="0">
                <a:solidFill>
                  <a:schemeClr val="tx1"/>
                </a:solidFill>
              </a:rPr>
              <a:t>Business Summary: Small Herds &lt;120</a:t>
            </a:r>
          </a:p>
          <a:p>
            <a:pPr lvl="1" eaLnBrk="1" hangingPunct="1">
              <a:lnSpc>
                <a:spcPct val="80000"/>
              </a:lnSpc>
            </a:pPr>
            <a:r>
              <a:rPr lang="en-US" altLang="en-US" sz="2400" dirty="0" smtClean="0">
                <a:solidFill>
                  <a:schemeClr val="tx1"/>
                </a:solidFill>
              </a:rPr>
              <a:t>All herds (34)	+0.23	</a:t>
            </a:r>
          </a:p>
          <a:p>
            <a:pPr lvl="1" eaLnBrk="1" hangingPunct="1">
              <a:lnSpc>
                <a:spcPct val="80000"/>
              </a:lnSpc>
            </a:pPr>
            <a:r>
              <a:rPr lang="en-US" altLang="en-US" sz="2400" dirty="0" smtClean="0">
                <a:solidFill>
                  <a:schemeClr val="tx1"/>
                </a:solidFill>
              </a:rPr>
              <a:t>Top 50%		       +0.26		</a:t>
            </a:r>
          </a:p>
          <a:p>
            <a:pPr lvl="1" eaLnBrk="1" hangingPunct="1">
              <a:lnSpc>
                <a:spcPct val="80000"/>
              </a:lnSpc>
            </a:pPr>
            <a:endParaRPr lang="en-US" altLang="en-US" sz="2400" dirty="0" smtClean="0">
              <a:solidFill>
                <a:schemeClr val="tx1"/>
              </a:solidFill>
            </a:endParaRPr>
          </a:p>
          <a:p>
            <a:pPr eaLnBrk="1" hangingPunct="1">
              <a:lnSpc>
                <a:spcPct val="80000"/>
              </a:lnSpc>
            </a:pPr>
            <a:r>
              <a:rPr lang="en-US" altLang="en-US" sz="2800" dirty="0" smtClean="0">
                <a:solidFill>
                  <a:schemeClr val="tx1"/>
                </a:solidFill>
              </a:rPr>
              <a:t>2012 </a:t>
            </a:r>
            <a:r>
              <a:rPr lang="en-US" altLang="en-US" sz="2800" i="1" dirty="0" smtClean="0">
                <a:solidFill>
                  <a:schemeClr val="tx1"/>
                </a:solidFill>
              </a:rPr>
              <a:t>NY Business Summary: Large Herds &gt;300</a:t>
            </a:r>
          </a:p>
          <a:p>
            <a:pPr lvl="1" eaLnBrk="1" hangingPunct="1">
              <a:lnSpc>
                <a:spcPct val="80000"/>
              </a:lnSpc>
            </a:pPr>
            <a:r>
              <a:rPr lang="en-US" altLang="en-US" sz="2400" dirty="0" smtClean="0">
                <a:solidFill>
                  <a:schemeClr val="tx1"/>
                </a:solidFill>
              </a:rPr>
              <a:t>All herds (108)	+0.32	</a:t>
            </a:r>
          </a:p>
          <a:p>
            <a:pPr lvl="1" eaLnBrk="1" hangingPunct="1">
              <a:lnSpc>
                <a:spcPct val="80000"/>
              </a:lnSpc>
            </a:pPr>
            <a:r>
              <a:rPr lang="en-US" altLang="en-US" sz="2400" dirty="0" smtClean="0">
                <a:solidFill>
                  <a:schemeClr val="tx1"/>
                </a:solidFill>
              </a:rPr>
              <a:t>Top 20% 		+0.26</a:t>
            </a:r>
          </a:p>
          <a:p>
            <a:pPr lvl="1" eaLnBrk="1" hangingPunct="1">
              <a:lnSpc>
                <a:spcPct val="80000"/>
              </a:lnSpc>
            </a:pPr>
            <a:endParaRPr lang="en-US" altLang="en-US" sz="2400" dirty="0">
              <a:solidFill>
                <a:schemeClr val="tx1"/>
              </a:solidFill>
            </a:endParaRPr>
          </a:p>
          <a:p>
            <a:pPr>
              <a:lnSpc>
                <a:spcPct val="80000"/>
              </a:lnSpc>
            </a:pPr>
            <a:r>
              <a:rPr lang="en-US" altLang="en-US" sz="2800" dirty="0">
                <a:solidFill>
                  <a:schemeClr val="tx1"/>
                </a:solidFill>
              </a:rPr>
              <a:t>2012 </a:t>
            </a:r>
            <a:r>
              <a:rPr lang="en-US" altLang="en-US" sz="2800" i="1" dirty="0">
                <a:solidFill>
                  <a:schemeClr val="tx1"/>
                </a:solidFill>
              </a:rPr>
              <a:t>NY Business Summary: </a:t>
            </a:r>
            <a:r>
              <a:rPr lang="en-US" altLang="en-US" sz="2800" i="1" dirty="0" smtClean="0">
                <a:solidFill>
                  <a:schemeClr val="tx1"/>
                </a:solidFill>
              </a:rPr>
              <a:t>All Herds</a:t>
            </a:r>
            <a:endParaRPr lang="en-US" altLang="en-US" sz="2800" i="1" dirty="0">
              <a:solidFill>
                <a:schemeClr val="tx1"/>
              </a:solidFill>
            </a:endParaRPr>
          </a:p>
          <a:p>
            <a:pPr lvl="1">
              <a:lnSpc>
                <a:spcPct val="80000"/>
              </a:lnSpc>
            </a:pPr>
            <a:r>
              <a:rPr lang="en-US" altLang="en-US" sz="2400" dirty="0">
                <a:solidFill>
                  <a:schemeClr val="tx1"/>
                </a:solidFill>
              </a:rPr>
              <a:t>All herds (</a:t>
            </a:r>
            <a:r>
              <a:rPr lang="en-US" altLang="en-US" sz="2400" dirty="0" smtClean="0">
                <a:solidFill>
                  <a:schemeClr val="tx1"/>
                </a:solidFill>
              </a:rPr>
              <a:t>169)</a:t>
            </a:r>
            <a:r>
              <a:rPr lang="en-US" altLang="en-US" sz="2400" dirty="0">
                <a:solidFill>
                  <a:schemeClr val="tx1"/>
                </a:solidFill>
              </a:rPr>
              <a:t>	</a:t>
            </a:r>
            <a:r>
              <a:rPr lang="en-US" altLang="en-US" sz="2400" dirty="0" smtClean="0">
                <a:solidFill>
                  <a:schemeClr val="tx1"/>
                </a:solidFill>
              </a:rPr>
              <a:t>+0.31</a:t>
            </a:r>
            <a:r>
              <a:rPr lang="en-US" altLang="en-US" sz="2400" dirty="0">
                <a:solidFill>
                  <a:schemeClr val="tx1"/>
                </a:solidFill>
              </a:rPr>
              <a:t>	</a:t>
            </a:r>
          </a:p>
          <a:p>
            <a:pPr lvl="1">
              <a:lnSpc>
                <a:spcPct val="80000"/>
              </a:lnSpc>
            </a:pPr>
            <a:r>
              <a:rPr lang="en-US" altLang="en-US" sz="2400" dirty="0">
                <a:solidFill>
                  <a:schemeClr val="tx1"/>
                </a:solidFill>
              </a:rPr>
              <a:t>Top </a:t>
            </a:r>
            <a:r>
              <a:rPr lang="en-US" altLang="en-US" sz="2400" dirty="0" smtClean="0">
                <a:solidFill>
                  <a:schemeClr val="tx1"/>
                </a:solidFill>
              </a:rPr>
              <a:t>10</a:t>
            </a:r>
            <a:r>
              <a:rPr lang="en-US" altLang="en-US" sz="2400" dirty="0">
                <a:solidFill>
                  <a:schemeClr val="tx1"/>
                </a:solidFill>
              </a:rPr>
              <a:t>% 		</a:t>
            </a:r>
            <a:r>
              <a:rPr lang="en-US" altLang="en-US" sz="2400" dirty="0" smtClean="0">
                <a:solidFill>
                  <a:schemeClr val="tx1"/>
                </a:solidFill>
              </a:rPr>
              <a:t>+0.29</a:t>
            </a:r>
            <a:endParaRPr lang="en-US" altLang="en-US" sz="2400" dirty="0">
              <a:solidFill>
                <a:schemeClr val="tx1"/>
              </a:solidFill>
            </a:endParaRPr>
          </a:p>
          <a:p>
            <a:pPr lvl="1" eaLnBrk="1" hangingPunct="1">
              <a:lnSpc>
                <a:spcPct val="80000"/>
              </a:lnSpc>
            </a:pPr>
            <a:endParaRPr lang="en-US" altLang="en-US" sz="2400" dirty="0" smtClean="0">
              <a:solidFill>
                <a:schemeClr val="tx1"/>
              </a:solidFill>
            </a:endParaRPr>
          </a:p>
        </p:txBody>
      </p:sp>
    </p:spTree>
    <p:extLst>
      <p:ext uri="{BB962C8B-B14F-4D97-AF65-F5344CB8AC3E}">
        <p14:creationId xmlns:p14="http://schemas.microsoft.com/office/powerpoint/2010/main" val="6454054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284648" y="133123"/>
            <a:ext cx="7402152" cy="868362"/>
          </a:xfrm>
        </p:spPr>
        <p:txBody>
          <a:bodyPr>
            <a:normAutofit/>
          </a:bodyPr>
          <a:lstStyle/>
          <a:p>
            <a:pPr eaLnBrk="1" hangingPunct="1"/>
            <a:r>
              <a:rPr lang="en-US" altLang="en-US" sz="4800" b="1" dirty="0" smtClean="0">
                <a:solidFill>
                  <a:srgbClr val="FF0000"/>
                </a:solidFill>
              </a:rPr>
              <a:t>Debt/Asset &amp; Cash Flow</a:t>
            </a:r>
            <a:endParaRPr lang="en-US" altLang="en-US" sz="4800" b="1" dirty="0" smtClean="0">
              <a:solidFill>
                <a:srgbClr val="FF0000"/>
              </a:solidFill>
            </a:endParaRPr>
          </a:p>
        </p:txBody>
      </p:sp>
      <p:sp>
        <p:nvSpPr>
          <p:cNvPr id="35843" name="Rectangle 3"/>
          <p:cNvSpPr>
            <a:spLocks noGrp="1" noChangeArrowheads="1"/>
          </p:cNvSpPr>
          <p:nvPr>
            <p:ph type="body" idx="1"/>
          </p:nvPr>
        </p:nvSpPr>
        <p:spPr>
          <a:xfrm>
            <a:off x="217715" y="5126507"/>
            <a:ext cx="8795656" cy="695862"/>
          </a:xfrm>
        </p:spPr>
        <p:txBody>
          <a:bodyPr>
            <a:noAutofit/>
          </a:bodyPr>
          <a:lstStyle/>
          <a:p>
            <a:pPr marL="457200" lvl="1" indent="0" eaLnBrk="1" hangingPunct="1">
              <a:lnSpc>
                <a:spcPct val="80000"/>
              </a:lnSpc>
              <a:buNone/>
            </a:pPr>
            <a:r>
              <a:rPr lang="en-US" altLang="en-US" dirty="0" smtClean="0">
                <a:solidFill>
                  <a:schemeClr val="tx1"/>
                </a:solidFill>
              </a:rPr>
              <a:t>An adequate D/A ratio does not necessarily mean your business has the ability to meet cash flow obligations</a:t>
            </a:r>
            <a:endParaRPr lang="en-US" altLang="en-US" dirty="0" smtClean="0">
              <a:solidFill>
                <a:schemeClr val="tx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4649" y="859971"/>
            <a:ext cx="7402152" cy="42285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508553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How do you handle poor margins?</a:t>
            </a:r>
            <a:endParaRPr lang="en-US" sz="4000" dirty="0"/>
          </a:p>
        </p:txBody>
      </p:sp>
      <p:sp>
        <p:nvSpPr>
          <p:cNvPr id="3" name="Content Placeholder 2"/>
          <p:cNvSpPr>
            <a:spLocks noGrp="1"/>
          </p:cNvSpPr>
          <p:nvPr>
            <p:ph idx="1"/>
          </p:nvPr>
        </p:nvSpPr>
        <p:spPr/>
        <p:txBody>
          <a:bodyPr/>
          <a:lstStyle/>
          <a:p>
            <a:pPr>
              <a:buFont typeface="Wingdings" panose="05000000000000000000" pitchFamily="2" charset="2"/>
              <a:buChar char="Ø"/>
            </a:pPr>
            <a:r>
              <a:rPr lang="en-US" dirty="0" smtClean="0">
                <a:solidFill>
                  <a:schemeClr val="tx1"/>
                </a:solidFill>
              </a:rPr>
              <a:t>Liquidity is used first.</a:t>
            </a:r>
          </a:p>
          <a:p>
            <a:pPr lvl="1">
              <a:buFont typeface="Wingdings" panose="05000000000000000000" pitchFamily="2" charset="2"/>
              <a:buChar char="Ø"/>
            </a:pPr>
            <a:r>
              <a:rPr lang="en-US" dirty="0" smtClean="0">
                <a:solidFill>
                  <a:schemeClr val="tx1"/>
                </a:solidFill>
              </a:rPr>
              <a:t>Cash reserves are tapped.</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smtClean="0">
                <a:solidFill>
                  <a:schemeClr val="tx1"/>
                </a:solidFill>
              </a:rPr>
              <a:t>Equity can be used to acquire operating loans.</a:t>
            </a:r>
          </a:p>
          <a:p>
            <a:pPr lvl="1">
              <a:buFont typeface="Wingdings" panose="05000000000000000000" pitchFamily="2" charset="2"/>
              <a:buChar char="Ø"/>
            </a:pPr>
            <a:r>
              <a:rPr lang="en-US" dirty="0" smtClean="0">
                <a:solidFill>
                  <a:schemeClr val="tx1"/>
                </a:solidFill>
              </a:rPr>
              <a:t>Current assets are sold</a:t>
            </a:r>
          </a:p>
          <a:p>
            <a:pPr>
              <a:buFont typeface="Wingdings" panose="05000000000000000000" pitchFamily="2" charset="2"/>
              <a:buChar char="Ø"/>
            </a:pPr>
            <a:endParaRPr lang="en-US" dirty="0">
              <a:solidFill>
                <a:schemeClr val="tx1"/>
              </a:solidFill>
            </a:endParaRPr>
          </a:p>
          <a:p>
            <a:pPr>
              <a:buFont typeface="Wingdings" panose="05000000000000000000" pitchFamily="2" charset="2"/>
              <a:buChar char="Ø"/>
            </a:pPr>
            <a:r>
              <a:rPr lang="en-US" dirty="0" smtClean="0">
                <a:solidFill>
                  <a:schemeClr val="tx1"/>
                </a:solidFill>
              </a:rPr>
              <a:t>Selling intermediate or long-term assets has lasting consequences for the operation.</a:t>
            </a:r>
            <a:endParaRPr lang="en-US" dirty="0">
              <a:solidFill>
                <a:schemeClr val="tx1"/>
              </a:solidFill>
            </a:endParaRPr>
          </a:p>
        </p:txBody>
      </p:sp>
    </p:spTree>
    <p:extLst>
      <p:ext uri="{BB962C8B-B14F-4D97-AF65-F5344CB8AC3E}">
        <p14:creationId xmlns:p14="http://schemas.microsoft.com/office/powerpoint/2010/main" val="25285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What is the MPP-Dairy Producer Decision Education Project?</a:t>
            </a:r>
            <a:endParaRPr lang="en-US" dirty="0"/>
          </a:p>
        </p:txBody>
      </p:sp>
      <p:sp>
        <p:nvSpPr>
          <p:cNvPr id="3" name="Content Placeholder 2"/>
          <p:cNvSpPr>
            <a:spLocks noGrp="1"/>
          </p:cNvSpPr>
          <p:nvPr>
            <p:ph idx="1"/>
          </p:nvPr>
        </p:nvSpPr>
        <p:spPr>
          <a:xfrm>
            <a:off x="457200" y="1713946"/>
            <a:ext cx="8229600" cy="4671089"/>
          </a:xfrm>
        </p:spPr>
        <p:txBody>
          <a:bodyPr/>
          <a:lstStyle/>
          <a:p>
            <a:r>
              <a:rPr lang="en-US" dirty="0" smtClean="0"/>
              <a:t>Funded by USDA Farm Service Agency, as authorized by the Agricultural Act of 2014</a:t>
            </a:r>
          </a:p>
          <a:p>
            <a:r>
              <a:rPr lang="en-US" dirty="0" smtClean="0"/>
              <a:t>For the purpose of developing a decision tool for dairy farmers and complementary educational programs</a:t>
            </a:r>
          </a:p>
          <a:p>
            <a:r>
              <a:rPr lang="en-US" dirty="0" smtClean="0"/>
              <a:t>Conducted under a university consortium led by the University of Illinois and referred to as the National Coalition for Producer Education.</a:t>
            </a:r>
            <a:endParaRPr lang="en-US" dirty="0"/>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3</a:t>
            </a:fld>
            <a:endParaRPr lang="en-US"/>
          </a:p>
        </p:txBody>
      </p:sp>
    </p:spTree>
    <p:extLst>
      <p:ext uri="{BB962C8B-B14F-4D97-AF65-F5344CB8AC3E}">
        <p14:creationId xmlns:p14="http://schemas.microsoft.com/office/powerpoint/2010/main" val="316460320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How can MPP Protect </a:t>
            </a:r>
            <a:br>
              <a:rPr lang="en-US" sz="5400" dirty="0" smtClean="0"/>
            </a:br>
            <a:r>
              <a:rPr lang="en-US" sz="5400" dirty="0" smtClean="0"/>
              <a:t>Farm Financial Assets?</a:t>
            </a:r>
            <a:endParaRPr lang="en-US" sz="5400" dirty="0"/>
          </a:p>
        </p:txBody>
      </p:sp>
      <p:sp>
        <p:nvSpPr>
          <p:cNvPr id="3" name="Content Placeholder 2"/>
          <p:cNvSpPr>
            <a:spLocks noGrp="1"/>
          </p:cNvSpPr>
          <p:nvPr>
            <p:ph idx="1"/>
          </p:nvPr>
        </p:nvSpPr>
        <p:spPr>
          <a:xfrm>
            <a:off x="457200" y="1738827"/>
            <a:ext cx="8229600" cy="4200156"/>
          </a:xfrm>
        </p:spPr>
        <p:txBody>
          <a:bodyPr/>
          <a:lstStyle/>
          <a:p>
            <a:r>
              <a:rPr lang="en-US" dirty="0" smtClean="0"/>
              <a:t>The anticipation is that the MPP margin will correlate with actual farm margins.</a:t>
            </a:r>
          </a:p>
          <a:p>
            <a:pPr lvl="4"/>
            <a:endParaRPr lang="en-US" dirty="0"/>
          </a:p>
          <a:p>
            <a:r>
              <a:rPr lang="en-US" dirty="0" smtClean="0"/>
              <a:t>Farmers can use past farm records to assess the relevance and use of MPP margin.</a:t>
            </a:r>
          </a:p>
          <a:p>
            <a:pPr lvl="4"/>
            <a:endParaRPr lang="en-US" dirty="0"/>
          </a:p>
          <a:p>
            <a:r>
              <a:rPr lang="en-US" dirty="0" smtClean="0"/>
              <a:t>Set coverage level based on needs to maintain liquidity and solvency.</a:t>
            </a:r>
          </a:p>
          <a:p>
            <a:pPr lvl="2"/>
            <a:endParaRPr lang="en-US" dirty="0"/>
          </a:p>
        </p:txBody>
      </p:sp>
    </p:spTree>
    <p:extLst>
      <p:ext uri="{BB962C8B-B14F-4D97-AF65-F5344CB8AC3E}">
        <p14:creationId xmlns:p14="http://schemas.microsoft.com/office/powerpoint/2010/main" val="25410152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Identify your Financial Tolerance for Risk</a:t>
            </a:r>
            <a:endParaRPr lang="en-US" dirty="0"/>
          </a:p>
        </p:txBody>
      </p:sp>
      <p:sp>
        <p:nvSpPr>
          <p:cNvPr id="4" name="Rectangle 3"/>
          <p:cNvSpPr/>
          <p:nvPr/>
        </p:nvSpPr>
        <p:spPr>
          <a:xfrm>
            <a:off x="2028541" y="1507391"/>
            <a:ext cx="2543175" cy="189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5" name="TextBox 4"/>
          <p:cNvSpPr txBox="1"/>
          <p:nvPr/>
        </p:nvSpPr>
        <p:spPr>
          <a:xfrm>
            <a:off x="1198873" y="5041615"/>
            <a:ext cx="88357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$4.00</a:t>
            </a:r>
          </a:p>
        </p:txBody>
      </p:sp>
      <p:sp>
        <p:nvSpPr>
          <p:cNvPr id="6" name="TextBox 5"/>
          <p:cNvSpPr txBox="1"/>
          <p:nvPr/>
        </p:nvSpPr>
        <p:spPr>
          <a:xfrm>
            <a:off x="1178459" y="1318680"/>
            <a:ext cx="88357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$8.00</a:t>
            </a:r>
          </a:p>
        </p:txBody>
      </p:sp>
      <p:sp>
        <p:nvSpPr>
          <p:cNvPr id="7" name="TextBox 6"/>
          <p:cNvSpPr txBox="1"/>
          <p:nvPr/>
        </p:nvSpPr>
        <p:spPr>
          <a:xfrm>
            <a:off x="1182539" y="3191032"/>
            <a:ext cx="88357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$6.00</a:t>
            </a:r>
          </a:p>
        </p:txBody>
      </p:sp>
      <p:sp>
        <p:nvSpPr>
          <p:cNvPr id="8" name="TextBox 7"/>
          <p:cNvSpPr txBox="1"/>
          <p:nvPr/>
        </p:nvSpPr>
        <p:spPr>
          <a:xfrm>
            <a:off x="1744135" y="5373636"/>
            <a:ext cx="71526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25%</a:t>
            </a:r>
          </a:p>
        </p:txBody>
      </p:sp>
      <p:sp>
        <p:nvSpPr>
          <p:cNvPr id="9" name="TextBox 8"/>
          <p:cNvSpPr txBox="1"/>
          <p:nvPr/>
        </p:nvSpPr>
        <p:spPr>
          <a:xfrm>
            <a:off x="6799231" y="5351861"/>
            <a:ext cx="71526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90%</a:t>
            </a:r>
          </a:p>
        </p:txBody>
      </p:sp>
      <p:sp>
        <p:nvSpPr>
          <p:cNvPr id="10" name="TextBox 9"/>
          <p:cNvSpPr txBox="1"/>
          <p:nvPr/>
        </p:nvSpPr>
        <p:spPr>
          <a:xfrm>
            <a:off x="4287333" y="5351858"/>
            <a:ext cx="715260"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60%</a:t>
            </a:r>
          </a:p>
        </p:txBody>
      </p:sp>
      <p:sp>
        <p:nvSpPr>
          <p:cNvPr id="11" name="Rectangle 10"/>
          <p:cNvSpPr/>
          <p:nvPr/>
        </p:nvSpPr>
        <p:spPr>
          <a:xfrm>
            <a:off x="4567637" y="3401518"/>
            <a:ext cx="2543175" cy="18941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Rectangle 11"/>
          <p:cNvSpPr/>
          <p:nvPr/>
        </p:nvSpPr>
        <p:spPr>
          <a:xfrm>
            <a:off x="2024443" y="3406957"/>
            <a:ext cx="2543175" cy="1894114"/>
          </a:xfrm>
          <a:prstGeom prst="rect">
            <a:avLst/>
          </a:prstGeom>
          <a:solidFill>
            <a:schemeClr val="accent3">
              <a:lumMod val="60000"/>
              <a:lumOff val="40000"/>
            </a:schemeClr>
          </a:solidFill>
          <a:ln>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3" name="Rectangle 12"/>
          <p:cNvSpPr/>
          <p:nvPr/>
        </p:nvSpPr>
        <p:spPr>
          <a:xfrm>
            <a:off x="4571716" y="1501946"/>
            <a:ext cx="2543175" cy="1894114"/>
          </a:xfrm>
          <a:prstGeom prst="rect">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4" name="Right Arrow 13"/>
          <p:cNvSpPr/>
          <p:nvPr/>
        </p:nvSpPr>
        <p:spPr>
          <a:xfrm rot="2656978" flipH="1">
            <a:off x="1745095" y="2564738"/>
            <a:ext cx="3804131" cy="19055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effectLst>
                  <a:outerShdw blurRad="38100" dist="38100" dir="2700000" algn="tl">
                    <a:srgbClr val="000000">
                      <a:alpha val="43137"/>
                    </a:srgbClr>
                  </a:outerShdw>
                </a:effectLst>
              </a:rPr>
              <a:t>Less MPP PH Coverage </a:t>
            </a:r>
            <a:r>
              <a:rPr lang="en-US" sz="2000" dirty="0">
                <a:effectLst>
                  <a:outerShdw blurRad="38100" dist="38100" dir="2700000" algn="tl">
                    <a:srgbClr val="000000">
                      <a:alpha val="43137"/>
                    </a:srgbClr>
                  </a:outerShdw>
                </a:effectLst>
              </a:rPr>
              <a:t>at a </a:t>
            </a:r>
            <a:r>
              <a:rPr lang="en-US" sz="2000" dirty="0" smtClean="0">
                <a:effectLst>
                  <a:outerShdw blurRad="38100" dist="38100" dir="2700000" algn="tl">
                    <a:srgbClr val="000000">
                      <a:alpha val="43137"/>
                    </a:srgbClr>
                  </a:outerShdw>
                </a:effectLst>
              </a:rPr>
              <a:t>higher Coverage Level</a:t>
            </a:r>
            <a:endParaRPr lang="en-US" sz="2000" dirty="0">
              <a:effectLst>
                <a:outerShdw blurRad="38100" dist="38100" dir="2700000" algn="tl">
                  <a:srgbClr val="000000">
                    <a:alpha val="43137"/>
                  </a:srgbClr>
                </a:outerShdw>
              </a:effectLst>
            </a:endParaRPr>
          </a:p>
        </p:txBody>
      </p:sp>
      <p:sp>
        <p:nvSpPr>
          <p:cNvPr id="15" name="TextBox 14"/>
          <p:cNvSpPr txBox="1"/>
          <p:nvPr/>
        </p:nvSpPr>
        <p:spPr>
          <a:xfrm>
            <a:off x="3228303" y="5663809"/>
            <a:ext cx="2502545"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Coverage Quantity</a:t>
            </a:r>
          </a:p>
        </p:txBody>
      </p:sp>
      <p:sp>
        <p:nvSpPr>
          <p:cNvPr id="16" name="TextBox 15"/>
          <p:cNvSpPr txBox="1"/>
          <p:nvPr/>
        </p:nvSpPr>
        <p:spPr>
          <a:xfrm rot="16200000">
            <a:off x="-124192" y="3121676"/>
            <a:ext cx="2055306" cy="461665"/>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a:t>Coverage Level</a:t>
            </a:r>
          </a:p>
        </p:txBody>
      </p:sp>
      <p:sp>
        <p:nvSpPr>
          <p:cNvPr id="18" name="Right Arrow 17"/>
          <p:cNvSpPr/>
          <p:nvPr/>
        </p:nvSpPr>
        <p:spPr>
          <a:xfrm rot="2766306">
            <a:off x="3303506" y="2687099"/>
            <a:ext cx="4310853" cy="1905538"/>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2000" dirty="0" smtClean="0">
                <a:effectLst>
                  <a:outerShdw blurRad="38100" dist="38100" dir="2700000" algn="tl">
                    <a:srgbClr val="000000">
                      <a:alpha val="43137"/>
                    </a:srgbClr>
                  </a:outerShdw>
                </a:effectLst>
              </a:rPr>
              <a:t>Greater MPP PH Coverage </a:t>
            </a:r>
            <a:r>
              <a:rPr lang="en-US" sz="2000" dirty="0">
                <a:effectLst>
                  <a:outerShdw blurRad="38100" dist="38100" dir="2700000" algn="tl">
                    <a:srgbClr val="000000">
                      <a:alpha val="43137"/>
                    </a:srgbClr>
                  </a:outerShdw>
                </a:effectLst>
              </a:rPr>
              <a:t>at a </a:t>
            </a:r>
            <a:r>
              <a:rPr lang="en-US" sz="2000" dirty="0" smtClean="0">
                <a:effectLst>
                  <a:outerShdw blurRad="38100" dist="38100" dir="2700000" algn="tl">
                    <a:srgbClr val="000000">
                      <a:alpha val="43137"/>
                    </a:srgbClr>
                  </a:outerShdw>
                </a:effectLst>
              </a:rPr>
              <a:t>Lower Coverage Level</a:t>
            </a:r>
            <a:endParaRPr lang="en-US" sz="2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62688161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Select a combination of CL and C% that your checkbook can accommodate</a:t>
            </a:r>
            <a:endParaRPr lang="en-US" dirty="0"/>
          </a:p>
        </p:txBody>
      </p:sp>
      <p:graphicFrame>
        <p:nvGraphicFramePr>
          <p:cNvPr id="17" name="Chart 16"/>
          <p:cNvGraphicFramePr>
            <a:graphicFrameLocks/>
          </p:cNvGraphicFramePr>
          <p:nvPr>
            <p:extLst>
              <p:ext uri="{D42A27DB-BD31-4B8C-83A1-F6EECF244321}">
                <p14:modId xmlns:p14="http://schemas.microsoft.com/office/powerpoint/2010/main" val="3830476025"/>
              </p:ext>
            </p:extLst>
          </p:nvPr>
        </p:nvGraphicFramePr>
        <p:xfrm>
          <a:off x="1578428" y="1638302"/>
          <a:ext cx="6270171" cy="3543298"/>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1643742" y="4675415"/>
            <a:ext cx="1034143" cy="369332"/>
          </a:xfrm>
          <a:prstGeom prst="rect">
            <a:avLst/>
          </a:prstGeom>
          <a:noFill/>
        </p:spPr>
        <p:txBody>
          <a:bodyPr wrap="square" rtlCol="0">
            <a:spAutoFit/>
          </a:bodyPr>
          <a:lstStyle/>
          <a:p>
            <a:r>
              <a:rPr lang="en-US" dirty="0" smtClean="0"/>
              <a:t>6m # PH</a:t>
            </a:r>
            <a:endParaRPr lang="en-US" dirty="0"/>
          </a:p>
        </p:txBody>
      </p:sp>
      <p:sp>
        <p:nvSpPr>
          <p:cNvPr id="20" name="TextBox 19"/>
          <p:cNvSpPr txBox="1"/>
          <p:nvPr/>
        </p:nvSpPr>
        <p:spPr>
          <a:xfrm>
            <a:off x="1752600" y="5399314"/>
            <a:ext cx="5889171" cy="369332"/>
          </a:xfrm>
          <a:prstGeom prst="rect">
            <a:avLst/>
          </a:prstGeom>
          <a:noFill/>
        </p:spPr>
        <p:txBody>
          <a:bodyPr wrap="square" rtlCol="0">
            <a:spAutoFit/>
          </a:bodyPr>
          <a:lstStyle/>
          <a:p>
            <a:r>
              <a:rPr lang="en-US" dirty="0" smtClean="0"/>
              <a:t>MPP cost rises dramatically above $6.50 and nearing 90% CL</a:t>
            </a:r>
            <a:endParaRPr lang="en-US" dirty="0"/>
          </a:p>
        </p:txBody>
      </p:sp>
    </p:spTree>
    <p:extLst>
      <p:ext uri="{BB962C8B-B14F-4D97-AF65-F5344CB8AC3E}">
        <p14:creationId xmlns:p14="http://schemas.microsoft.com/office/powerpoint/2010/main" val="17816903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How Inadequate of a Margin can your Operation Withstand?</a:t>
            </a:r>
            <a:endParaRPr lang="en-US" sz="4400" dirty="0"/>
          </a:p>
        </p:txBody>
      </p:sp>
      <p:sp>
        <p:nvSpPr>
          <p:cNvPr id="3" name="Content Placeholder 2"/>
          <p:cNvSpPr>
            <a:spLocks noGrp="1"/>
          </p:cNvSpPr>
          <p:nvPr>
            <p:ph idx="1"/>
          </p:nvPr>
        </p:nvSpPr>
        <p:spPr/>
        <p:txBody>
          <a:bodyPr>
            <a:normAutofit/>
          </a:bodyPr>
          <a:lstStyle/>
          <a:p>
            <a:r>
              <a:rPr lang="en-US" dirty="0" smtClean="0"/>
              <a:t>Know your farm’s key financial measures.</a:t>
            </a:r>
          </a:p>
          <a:p>
            <a:r>
              <a:rPr lang="en-US" dirty="0" smtClean="0"/>
              <a:t>Are they at strong target </a:t>
            </a:r>
            <a:r>
              <a:rPr lang="en-US" dirty="0"/>
              <a:t>levels ? </a:t>
            </a:r>
            <a:endParaRPr lang="en-US" dirty="0" smtClean="0"/>
          </a:p>
          <a:p>
            <a:pPr marL="914400" lvl="2" indent="0">
              <a:buNone/>
            </a:pPr>
            <a:r>
              <a:rPr lang="en-US" dirty="0" smtClean="0"/>
              <a:t>CR </a:t>
            </a:r>
            <a:r>
              <a:rPr lang="en-US" dirty="0"/>
              <a:t>above a target level</a:t>
            </a:r>
          </a:p>
          <a:p>
            <a:pPr lvl="2"/>
            <a:r>
              <a:rPr lang="en-US" dirty="0"/>
              <a:t>Above 2.0</a:t>
            </a:r>
          </a:p>
          <a:p>
            <a:pPr marL="914400" lvl="2" indent="0">
              <a:buNone/>
            </a:pPr>
            <a:r>
              <a:rPr lang="en-US" dirty="0"/>
              <a:t>DA below some target </a:t>
            </a:r>
            <a:endParaRPr lang="en-US" dirty="0" smtClean="0"/>
          </a:p>
          <a:p>
            <a:pPr lvl="2"/>
            <a:r>
              <a:rPr lang="en-US" dirty="0" smtClean="0"/>
              <a:t>Perhaps </a:t>
            </a:r>
            <a:r>
              <a:rPr lang="en-US" dirty="0"/>
              <a:t>0.4 or 0.6</a:t>
            </a:r>
          </a:p>
          <a:p>
            <a:r>
              <a:rPr lang="en-US" dirty="0" smtClean="0"/>
              <a:t>Understand the impact that a low margin will have on these key measures of financial strength.</a:t>
            </a:r>
          </a:p>
          <a:p>
            <a:pPr lvl="1"/>
            <a:endParaRPr lang="en-US" dirty="0"/>
          </a:p>
          <a:p>
            <a:pPr lvl="1"/>
            <a:endParaRPr lang="en-US" dirty="0" smtClean="0"/>
          </a:p>
        </p:txBody>
      </p:sp>
    </p:spTree>
    <p:extLst>
      <p:ext uri="{BB962C8B-B14F-4D97-AF65-F5344CB8AC3E}">
        <p14:creationId xmlns:p14="http://schemas.microsoft.com/office/powerpoint/2010/main" val="15236826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600" dirty="0" smtClean="0"/>
              <a:t>Conclusions</a:t>
            </a:r>
            <a:endParaRPr lang="en-US" sz="6600" dirty="0"/>
          </a:p>
        </p:txBody>
      </p:sp>
      <p:sp>
        <p:nvSpPr>
          <p:cNvPr id="3" name="Content Placeholder 2"/>
          <p:cNvSpPr>
            <a:spLocks noGrp="1"/>
          </p:cNvSpPr>
          <p:nvPr>
            <p:ph idx="1"/>
          </p:nvPr>
        </p:nvSpPr>
        <p:spPr/>
        <p:txBody>
          <a:bodyPr/>
          <a:lstStyle/>
          <a:p>
            <a:r>
              <a:rPr lang="en-US" dirty="0" smtClean="0"/>
              <a:t>Farms with larger amounts of financial risk must pay more attention to risk management.</a:t>
            </a:r>
          </a:p>
          <a:p>
            <a:endParaRPr lang="en-US" dirty="0" smtClean="0"/>
          </a:p>
          <a:p>
            <a:r>
              <a:rPr lang="en-US" dirty="0" smtClean="0"/>
              <a:t>Use financial statements to assess your farm’s risk position.</a:t>
            </a:r>
          </a:p>
          <a:p>
            <a:endParaRPr lang="en-US" dirty="0"/>
          </a:p>
          <a:p>
            <a:r>
              <a:rPr lang="en-US" dirty="0" smtClean="0"/>
              <a:t>Decide whether or not the MPP can be an important part of managing financial risk.</a:t>
            </a:r>
            <a:endParaRPr lang="en-US" dirty="0"/>
          </a:p>
        </p:txBody>
      </p:sp>
    </p:spTree>
    <p:extLst>
      <p:ext uri="{BB962C8B-B14F-4D97-AF65-F5344CB8AC3E}">
        <p14:creationId xmlns:p14="http://schemas.microsoft.com/office/powerpoint/2010/main" val="24364779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8883" y="171678"/>
            <a:ext cx="6400800" cy="3485921"/>
          </a:xfrm>
        </p:spPr>
        <p:txBody>
          <a:bodyPr>
            <a:normAutofit/>
          </a:bodyPr>
          <a:lstStyle/>
          <a:p>
            <a:pPr>
              <a:lnSpc>
                <a:spcPct val="120000"/>
              </a:lnSpc>
            </a:pPr>
            <a:r>
              <a:rPr lang="en-US" sz="4400" dirty="0" smtClean="0"/>
              <a:t>Margin Protection Program for Dairy Producers:</a:t>
            </a:r>
            <a:br>
              <a:rPr lang="en-US" sz="4400" dirty="0" smtClean="0"/>
            </a:br>
            <a:r>
              <a:rPr lang="en-US" sz="4400" dirty="0" smtClean="0"/>
              <a:t>Ideas on Mitigating </a:t>
            </a:r>
            <a:r>
              <a:rPr lang="en-US" sz="4400" dirty="0"/>
              <a:t>Financial </a:t>
            </a:r>
            <a:r>
              <a:rPr lang="en-US" sz="4400" dirty="0" smtClean="0"/>
              <a:t>Risk</a:t>
            </a:r>
            <a:endParaRPr lang="en-US" sz="4400" dirty="0"/>
          </a:p>
        </p:txBody>
      </p:sp>
      <p:sp>
        <p:nvSpPr>
          <p:cNvPr id="3" name="Subtitle 2"/>
          <p:cNvSpPr>
            <a:spLocks noGrp="1"/>
          </p:cNvSpPr>
          <p:nvPr>
            <p:ph type="subTitle" idx="1"/>
          </p:nvPr>
        </p:nvSpPr>
        <p:spPr>
          <a:xfrm>
            <a:off x="2382030" y="3818804"/>
            <a:ext cx="6400800" cy="1153101"/>
          </a:xfrm>
        </p:spPr>
        <p:txBody>
          <a:bodyPr>
            <a:normAutofit fontScale="77500" lnSpcReduction="20000"/>
          </a:bodyPr>
          <a:lstStyle/>
          <a:p>
            <a:r>
              <a:rPr lang="en-US" b="1" dirty="0" smtClean="0">
                <a:solidFill>
                  <a:schemeClr val="tx1">
                    <a:lumMod val="50000"/>
                    <a:lumOff val="50000"/>
                  </a:schemeClr>
                </a:solidFill>
              </a:rPr>
              <a:t>Cameron Thraen and Christopher Wolf</a:t>
            </a:r>
          </a:p>
          <a:p>
            <a:r>
              <a:rPr lang="en-US" i="1" dirty="0" smtClean="0">
                <a:solidFill>
                  <a:schemeClr val="tx1">
                    <a:lumMod val="50000"/>
                    <a:lumOff val="50000"/>
                  </a:schemeClr>
                </a:solidFill>
              </a:rPr>
              <a:t>The Ohio State University, Michigan State University</a:t>
            </a:r>
            <a:endParaRPr lang="en-US" dirty="0" smtClean="0">
              <a:solidFill>
                <a:schemeClr val="tx1">
                  <a:lumMod val="50000"/>
                  <a:lumOff val="50000"/>
                </a:schemeClr>
              </a:solidFill>
            </a:endParaRPr>
          </a:p>
        </p:txBody>
      </p:sp>
      <p:pic>
        <p:nvPicPr>
          <p:cNvPr id="4" name="Picture 3" descr="BigLogo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175781" y="2771056"/>
            <a:ext cx="6400800" cy="1773087"/>
          </a:xfrm>
          <a:prstGeom prst="rect">
            <a:avLst/>
          </a:prstGeom>
        </p:spPr>
      </p:pic>
      <p:grpSp>
        <p:nvGrpSpPr>
          <p:cNvPr id="6" name="Group 5"/>
          <p:cNvGrpSpPr/>
          <p:nvPr/>
        </p:nvGrpSpPr>
        <p:grpSpPr>
          <a:xfrm>
            <a:off x="2083318" y="5844019"/>
            <a:ext cx="6612717" cy="824635"/>
            <a:chOff x="1086947" y="5449455"/>
            <a:chExt cx="7904653" cy="1219200"/>
          </a:xfrm>
        </p:grpSpPr>
        <p:pic>
          <p:nvPicPr>
            <p:cNvPr id="7" name="Picture 4" descr="osue"/>
            <p:cNvPicPr>
              <a:picLocks noChangeAspect="1" noChangeArrowheads="1"/>
            </p:cNvPicPr>
            <p:nvPr/>
          </p:nvPicPr>
          <p:blipFill>
            <a:blip r:embed="rId3">
              <a:lum contrast="24000"/>
              <a:extLst>
                <a:ext uri="{28A0092B-C50C-407E-A947-70E740481C1C}">
                  <a14:useLocalDpi xmlns:a14="http://schemas.microsoft.com/office/drawing/2010/main" val="0"/>
                </a:ext>
              </a:extLst>
            </a:blip>
            <a:srcRect/>
            <a:stretch>
              <a:fillRect/>
            </a:stretch>
          </p:blipFill>
          <p:spPr bwMode="auto">
            <a:xfrm>
              <a:off x="1086947" y="5759578"/>
              <a:ext cx="714144" cy="869822"/>
            </a:xfrm>
            <a:prstGeom prst="rect">
              <a:avLst/>
            </a:prstGeom>
            <a:noFill/>
            <a:ln w="285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2"/>
            <p:cNvSpPr txBox="1">
              <a:spLocks noChangeArrowheads="1"/>
            </p:cNvSpPr>
            <p:nvPr/>
          </p:nvSpPr>
          <p:spPr bwMode="auto">
            <a:xfrm>
              <a:off x="1801091" y="5449455"/>
              <a:ext cx="7190509"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5000">
                  <a:solidFill>
                    <a:srgbClr val="FFFFFF"/>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a:lstStyle>
            <a:p>
              <a:pPr defTabSz="914400" eaLnBrk="1" hangingPunct="1"/>
              <a:r>
                <a:rPr lang="en-US" altLang="en-US" sz="1600" kern="0" dirty="0" smtClean="0">
                  <a:solidFill>
                    <a:schemeClr val="tx1"/>
                  </a:solidFill>
                </a:rPr>
                <a:t>Special thanks to Dianne Shoemaker for the use of a few slides and the author of </a:t>
              </a:r>
              <a:r>
                <a:rPr lang="en-US" altLang="en-US" sz="1600" u="sng" kern="0" dirty="0" smtClean="0">
                  <a:solidFill>
                    <a:schemeClr val="tx1"/>
                  </a:solidFill>
                </a:rPr>
                <a:t>15 Measures of Dairy Farm Competitiveness. </a:t>
              </a:r>
              <a:r>
                <a:rPr lang="en-US" altLang="en-US" sz="1600" kern="0" dirty="0" smtClean="0">
                  <a:solidFill>
                    <a:schemeClr val="tx1"/>
                  </a:solidFill>
                </a:rPr>
                <a:t> You can find a copy of the useful document at: </a:t>
              </a:r>
              <a:endParaRPr lang="en-US" altLang="en-US" sz="1600" u="sng" kern="0" dirty="0" smtClean="0">
                <a:solidFill>
                  <a:schemeClr val="tx1"/>
                </a:solidFill>
              </a:endParaRPr>
            </a:p>
          </p:txBody>
        </p:sp>
      </p:grpSp>
    </p:spTree>
    <p:extLst>
      <p:ext uri="{BB962C8B-B14F-4D97-AF65-F5344CB8AC3E}">
        <p14:creationId xmlns:p14="http://schemas.microsoft.com/office/powerpoint/2010/main" val="3124242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Outline</a:t>
            </a:r>
            <a:br>
              <a:rPr lang="en-US" dirty="0" smtClean="0"/>
            </a:br>
            <a:r>
              <a:rPr lang="en-US" sz="2800" dirty="0" smtClean="0"/>
              <a:t>(How to think about my operations </a:t>
            </a:r>
            <a:r>
              <a:rPr lang="en-US" sz="2800" i="1" dirty="0" smtClean="0"/>
              <a:t>need</a:t>
            </a:r>
            <a:r>
              <a:rPr lang="en-US" sz="2800" dirty="0" smtClean="0"/>
              <a:t> for MMP)</a:t>
            </a:r>
            <a:endParaRPr lang="en-US" sz="2800" dirty="0"/>
          </a:p>
        </p:txBody>
      </p:sp>
      <p:sp>
        <p:nvSpPr>
          <p:cNvPr id="3" name="Content Placeholder 2"/>
          <p:cNvSpPr>
            <a:spLocks noGrp="1"/>
          </p:cNvSpPr>
          <p:nvPr>
            <p:ph idx="1"/>
          </p:nvPr>
        </p:nvSpPr>
        <p:spPr>
          <a:xfrm>
            <a:off x="457200" y="1803400"/>
            <a:ext cx="8229600" cy="3617686"/>
          </a:xfrm>
        </p:spPr>
        <p:txBody>
          <a:bodyPr>
            <a:normAutofit/>
          </a:bodyPr>
          <a:lstStyle/>
          <a:p>
            <a:r>
              <a:rPr lang="en-US" dirty="0"/>
              <a:t>Assessing the likelihood and potential impact of adverse events</a:t>
            </a:r>
          </a:p>
          <a:p>
            <a:pPr lvl="1"/>
            <a:r>
              <a:rPr lang="en-US" dirty="0" smtClean="0"/>
              <a:t>Double Whammy</a:t>
            </a:r>
          </a:p>
          <a:p>
            <a:pPr lvl="2"/>
            <a:r>
              <a:rPr lang="en-US" dirty="0" smtClean="0"/>
              <a:t>Low </a:t>
            </a:r>
            <a:r>
              <a:rPr lang="en-US" dirty="0"/>
              <a:t>milk </a:t>
            </a:r>
            <a:r>
              <a:rPr lang="en-US" dirty="0" smtClean="0"/>
              <a:t>prices &amp; high feed prices (2009 event)</a:t>
            </a:r>
          </a:p>
          <a:p>
            <a:pPr lvl="1"/>
            <a:r>
              <a:rPr lang="en-US" dirty="0" smtClean="0"/>
              <a:t>Single Whammy</a:t>
            </a:r>
          </a:p>
          <a:p>
            <a:pPr lvl="2"/>
            <a:r>
              <a:rPr lang="en-US" dirty="0" smtClean="0"/>
              <a:t>High </a:t>
            </a:r>
            <a:r>
              <a:rPr lang="en-US" dirty="0"/>
              <a:t>feed </a:t>
            </a:r>
            <a:r>
              <a:rPr lang="en-US" dirty="0" smtClean="0"/>
              <a:t>prices (2012 event)</a:t>
            </a:r>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4</a:t>
            </a:fld>
            <a:endParaRPr lang="en-US"/>
          </a:p>
        </p:txBody>
      </p:sp>
    </p:spTree>
    <p:extLst>
      <p:ext uri="{BB962C8B-B14F-4D97-AF65-F5344CB8AC3E}">
        <p14:creationId xmlns:p14="http://schemas.microsoft.com/office/powerpoint/2010/main" val="712966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Presentation Outline</a:t>
            </a:r>
            <a:br>
              <a:rPr lang="en-US" dirty="0" smtClean="0"/>
            </a:br>
            <a:r>
              <a:rPr lang="en-US" sz="2800" dirty="0" smtClean="0"/>
              <a:t>(How to think about my operations </a:t>
            </a:r>
            <a:r>
              <a:rPr lang="en-US" sz="2800" i="1" dirty="0" smtClean="0"/>
              <a:t>need</a:t>
            </a:r>
            <a:r>
              <a:rPr lang="en-US" sz="2800" dirty="0" smtClean="0"/>
              <a:t> for MMP)</a:t>
            </a:r>
            <a:endParaRPr lang="en-US" sz="2800" dirty="0"/>
          </a:p>
        </p:txBody>
      </p:sp>
      <p:sp>
        <p:nvSpPr>
          <p:cNvPr id="3" name="Content Placeholder 2"/>
          <p:cNvSpPr>
            <a:spLocks noGrp="1"/>
          </p:cNvSpPr>
          <p:nvPr>
            <p:ph idx="1"/>
          </p:nvPr>
        </p:nvSpPr>
        <p:spPr>
          <a:xfrm>
            <a:off x="457200" y="1803400"/>
            <a:ext cx="8229600" cy="4581634"/>
          </a:xfrm>
        </p:spPr>
        <p:txBody>
          <a:bodyPr>
            <a:normAutofit/>
          </a:bodyPr>
          <a:lstStyle/>
          <a:p>
            <a:r>
              <a:rPr lang="en-US" dirty="0"/>
              <a:t>Assessing the likelihood and potential impact of adverse events</a:t>
            </a:r>
          </a:p>
          <a:p>
            <a:pPr lvl="1"/>
            <a:endParaRPr lang="en-US" dirty="0" smtClean="0"/>
          </a:p>
          <a:p>
            <a:pPr lvl="1"/>
            <a:endParaRPr lang="en-US" dirty="0" smtClean="0"/>
          </a:p>
          <a:p>
            <a:pPr lvl="1"/>
            <a:endParaRPr lang="en-US" dirty="0"/>
          </a:p>
          <a:p>
            <a:pPr lvl="1"/>
            <a:r>
              <a:rPr lang="en-US" dirty="0" smtClean="0"/>
              <a:t>Rumsfeld Whammy: </a:t>
            </a:r>
            <a:r>
              <a:rPr lang="en-US" dirty="0" smtClean="0">
                <a:solidFill>
                  <a:srgbClr val="FF0000"/>
                </a:solidFill>
              </a:rPr>
              <a:t>The Unknown Unknowns ?</a:t>
            </a:r>
          </a:p>
          <a:p>
            <a:r>
              <a:rPr lang="en-US" dirty="0" smtClean="0"/>
              <a:t>Using MPP to develop contingency </a:t>
            </a:r>
            <a:r>
              <a:rPr lang="en-US" dirty="0"/>
              <a:t>plans to deal with </a:t>
            </a:r>
            <a:r>
              <a:rPr lang="en-US" dirty="0" smtClean="0"/>
              <a:t>UU events !</a:t>
            </a:r>
            <a:endParaRPr lang="en-US" dirty="0"/>
          </a:p>
        </p:txBody>
      </p:sp>
      <p:sp>
        <p:nvSpPr>
          <p:cNvPr id="4" name="Date Placeholder 3"/>
          <p:cNvSpPr>
            <a:spLocks noGrp="1"/>
          </p:cNvSpPr>
          <p:nvPr>
            <p:ph type="dt" sz="half" idx="10"/>
          </p:nvPr>
        </p:nvSpPr>
        <p:spPr/>
        <p:txBody>
          <a:bodyPr/>
          <a:lstStyle/>
          <a:p>
            <a:r>
              <a:rPr lang="en-US" smtClean="0"/>
              <a:t>27 August 2014</a:t>
            </a:r>
            <a:endParaRPr lang="en-US"/>
          </a:p>
        </p:txBody>
      </p:sp>
      <p:sp>
        <p:nvSpPr>
          <p:cNvPr id="5" name="Footer Placeholder 4"/>
          <p:cNvSpPr>
            <a:spLocks noGrp="1"/>
          </p:cNvSpPr>
          <p:nvPr>
            <p:ph type="ftr" sz="quarter" idx="11"/>
          </p:nvPr>
        </p:nvSpPr>
        <p:spPr/>
        <p:txBody>
          <a:bodyPr/>
          <a:lstStyle/>
          <a:p>
            <a:r>
              <a:rPr lang="en-US" smtClean="0"/>
              <a:t>The National Program on Dairy Markets and Policy</a:t>
            </a:r>
            <a:endParaRPr lang="en-US"/>
          </a:p>
        </p:txBody>
      </p:sp>
      <p:sp>
        <p:nvSpPr>
          <p:cNvPr id="6" name="Slide Number Placeholder 5"/>
          <p:cNvSpPr>
            <a:spLocks noGrp="1"/>
          </p:cNvSpPr>
          <p:nvPr>
            <p:ph type="sldNum" sz="quarter" idx="12"/>
          </p:nvPr>
        </p:nvSpPr>
        <p:spPr/>
        <p:txBody>
          <a:bodyPr/>
          <a:lstStyle/>
          <a:p>
            <a:fld id="{703056D5-ACE5-4B4C-9651-13F66B6DECE5}" type="slidenum">
              <a:rPr lang="en-US" smtClean="0"/>
              <a:pPr/>
              <a:t>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6177" y="2825863"/>
            <a:ext cx="1599520" cy="1599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0899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ChangeArrowheads="1"/>
          </p:cNvSpPr>
          <p:nvPr/>
        </p:nvSpPr>
        <p:spPr bwMode="auto">
          <a:xfrm>
            <a:off x="457200" y="1530928"/>
            <a:ext cx="6096000" cy="3983181"/>
          </a:xfrm>
          <a:prstGeom prst="rect">
            <a:avLst/>
          </a:prstGeom>
          <a:solidFill>
            <a:schemeClr val="accent3">
              <a:lumMod val="40000"/>
              <a:lumOff val="60000"/>
            </a:schemeClr>
          </a:solidFill>
          <a:ln w="57150">
            <a:solidFill>
              <a:schemeClr val="tx1"/>
            </a:solidFill>
            <a:miter lim="800000"/>
            <a:headEnd/>
            <a:tailEnd/>
          </a:ln>
          <a:effectLst/>
        </p:spPr>
        <p:txBody>
          <a:bodyPr wrap="none" anchor="ct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0"/>
              </a:spcBef>
              <a:buClrTx/>
              <a:buSzTx/>
              <a:buFontTx/>
              <a:buNone/>
            </a:pPr>
            <a:endParaRPr lang="en-US" altLang="en-US" sz="1800"/>
          </a:p>
        </p:txBody>
      </p:sp>
      <p:sp>
        <p:nvSpPr>
          <p:cNvPr id="4099" name="Rectangle 3"/>
          <p:cNvSpPr>
            <a:spLocks noGrp="1" noChangeArrowheads="1"/>
          </p:cNvSpPr>
          <p:nvPr>
            <p:ph type="title"/>
          </p:nvPr>
        </p:nvSpPr>
        <p:spPr>
          <a:xfrm>
            <a:off x="381001" y="381000"/>
            <a:ext cx="8318500" cy="1123950"/>
          </a:xfrm>
        </p:spPr>
        <p:txBody>
          <a:bodyPr/>
          <a:lstStyle/>
          <a:p>
            <a:pPr eaLnBrk="1" hangingPunct="1"/>
            <a:r>
              <a:rPr lang="en-US" altLang="en-US" sz="3600" dirty="0" smtClean="0"/>
              <a:t>How do you know if your farm is at risk?</a:t>
            </a:r>
            <a:endParaRPr lang="en-US" altLang="en-US" sz="4000" dirty="0" smtClean="0"/>
          </a:p>
        </p:txBody>
      </p:sp>
      <p:sp>
        <p:nvSpPr>
          <p:cNvPr id="4100" name="Rectangle 4"/>
          <p:cNvSpPr>
            <a:spLocks noGrp="1" noChangeArrowheads="1"/>
          </p:cNvSpPr>
          <p:nvPr>
            <p:ph type="body" sz="half" idx="1"/>
          </p:nvPr>
        </p:nvSpPr>
        <p:spPr>
          <a:xfrm>
            <a:off x="733425" y="838200"/>
            <a:ext cx="5541963" cy="4675909"/>
          </a:xfrm>
        </p:spPr>
        <p:txBody>
          <a:bodyPr>
            <a:normAutofit fontScale="92500" lnSpcReduction="20000"/>
          </a:bodyPr>
          <a:lstStyle/>
          <a:p>
            <a:pPr eaLnBrk="1" hangingPunct="1">
              <a:buFont typeface="Wingdings" pitchFamily="2" charset="2"/>
              <a:buNone/>
            </a:pPr>
            <a:endParaRPr lang="en-US" altLang="en-US" sz="3600" dirty="0" smtClean="0"/>
          </a:p>
          <a:p>
            <a:pPr eaLnBrk="1" hangingPunct="1"/>
            <a:endParaRPr lang="en-US" altLang="en-US" sz="3600" dirty="0" smtClean="0"/>
          </a:p>
          <a:p>
            <a:pPr eaLnBrk="1" hangingPunct="1"/>
            <a:r>
              <a:rPr lang="en-US" altLang="en-US" sz="3600" dirty="0" smtClean="0"/>
              <a:t>Milking lots of cows?</a:t>
            </a:r>
          </a:p>
          <a:p>
            <a:pPr eaLnBrk="1" hangingPunct="1"/>
            <a:r>
              <a:rPr lang="en-US" altLang="en-US" sz="3600" dirty="0" smtClean="0"/>
              <a:t>High rolling herd average?</a:t>
            </a:r>
          </a:p>
          <a:p>
            <a:pPr eaLnBrk="1" hangingPunct="1"/>
            <a:r>
              <a:rPr lang="en-US" altLang="en-US" sz="3600" dirty="0" smtClean="0"/>
              <a:t>Big, new, 4WD truck?</a:t>
            </a:r>
          </a:p>
          <a:p>
            <a:pPr eaLnBrk="1" hangingPunct="1"/>
            <a:r>
              <a:rPr lang="en-US" altLang="en-US" sz="3600" dirty="0" smtClean="0"/>
              <a:t>Bounder parked in drive?</a:t>
            </a:r>
          </a:p>
          <a:p>
            <a:pPr eaLnBrk="1" hangingPunct="1"/>
            <a:r>
              <a:rPr lang="en-US" altLang="en-US" sz="3600" dirty="0" smtClean="0"/>
              <a:t>The right tractors?</a:t>
            </a:r>
          </a:p>
          <a:p>
            <a:pPr eaLnBrk="1" hangingPunct="1"/>
            <a:r>
              <a:rPr lang="en-US" altLang="en-US" sz="3600" dirty="0" smtClean="0"/>
              <a:t>Big bunker silos?</a:t>
            </a:r>
          </a:p>
          <a:p>
            <a:pPr eaLnBrk="1" hangingPunct="1"/>
            <a:r>
              <a:rPr lang="en-US" altLang="en-US" sz="3600" dirty="0" smtClean="0"/>
              <a:t>Robots?</a:t>
            </a:r>
          </a:p>
          <a:p>
            <a:pPr eaLnBrk="1" hangingPunct="1">
              <a:buFont typeface="Wingdings" pitchFamily="2" charset="2"/>
              <a:buNone/>
            </a:pPr>
            <a:endParaRPr lang="en-US" altLang="en-US" sz="3600" dirty="0" smtClean="0"/>
          </a:p>
        </p:txBody>
      </p:sp>
      <p:pic>
        <p:nvPicPr>
          <p:cNvPr id="4101" name="Picture 5" descr="MVC-006L"/>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5442143" y="3592946"/>
            <a:ext cx="3257357" cy="2443018"/>
          </a:xfr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44538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l="9525"/>
          <a:stretch>
            <a:fillRect/>
          </a:stretch>
        </p:blipFill>
        <p:spPr bwMode="auto">
          <a:xfrm>
            <a:off x="0" y="4584700"/>
            <a:ext cx="6172200" cy="227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86000"/>
            <a:ext cx="30480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0"/>
            <a:ext cx="3124200"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125" name="Picture 5"/>
          <p:cNvPicPr>
            <a:picLocks noChangeAspect="1" noChangeArrowheads="1"/>
          </p:cNvPicPr>
          <p:nvPr/>
        </p:nvPicPr>
        <p:blipFill>
          <a:blip r:embed="rId6">
            <a:extLst>
              <a:ext uri="{28A0092B-C50C-407E-A947-70E740481C1C}">
                <a14:useLocalDpi xmlns:a14="http://schemas.microsoft.com/office/drawing/2010/main" val="0"/>
              </a:ext>
            </a:extLst>
          </a:blip>
          <a:srcRect t="2272" r="4555" b="20454"/>
          <a:stretch>
            <a:fillRect/>
          </a:stretch>
        </p:blipFill>
        <p:spPr bwMode="auto">
          <a:xfrm>
            <a:off x="0" y="1752600"/>
            <a:ext cx="3127375"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126" name="Text Box 6"/>
          <p:cNvSpPr txBox="1">
            <a:spLocks noChangeArrowheads="1"/>
          </p:cNvSpPr>
          <p:nvPr/>
        </p:nvSpPr>
        <p:spPr bwMode="auto">
          <a:xfrm>
            <a:off x="381000" y="381001"/>
            <a:ext cx="2362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2800" b="1">
                <a:latin typeface="Times New Roman" pitchFamily="18" charset="0"/>
              </a:rPr>
              <a:t>Different Farms…</a:t>
            </a:r>
            <a:endParaRPr lang="en-US" altLang="en-US" sz="2400" b="1">
              <a:latin typeface="Times New Roman" pitchFamily="18" charset="0"/>
            </a:endParaRPr>
          </a:p>
        </p:txBody>
      </p:sp>
      <p:sp>
        <p:nvSpPr>
          <p:cNvPr id="5127" name="Text Box 7"/>
          <p:cNvSpPr txBox="1">
            <a:spLocks noChangeArrowheads="1"/>
          </p:cNvSpPr>
          <p:nvPr/>
        </p:nvSpPr>
        <p:spPr bwMode="auto">
          <a:xfrm>
            <a:off x="3352800" y="3962400"/>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2400" dirty="0">
                <a:latin typeface="Times New Roman" pitchFamily="18" charset="0"/>
              </a:rPr>
              <a:t> </a:t>
            </a:r>
            <a:r>
              <a:rPr lang="en-US" altLang="en-US" sz="2400" b="1" dirty="0">
                <a:latin typeface="Times New Roman" pitchFamily="18" charset="0"/>
              </a:rPr>
              <a:t>...Different </a:t>
            </a:r>
            <a:r>
              <a:rPr lang="en-US" altLang="en-US" sz="2400" b="1" dirty="0" smtClean="0">
                <a:latin typeface="Times New Roman" pitchFamily="18" charset="0"/>
              </a:rPr>
              <a:t>Risk</a:t>
            </a:r>
            <a:endParaRPr lang="en-US" altLang="en-US" sz="2400" b="1" dirty="0">
              <a:latin typeface="Times New Roman" pitchFamily="18" charset="0"/>
            </a:endParaRPr>
          </a:p>
        </p:txBody>
      </p:sp>
      <p:sp>
        <p:nvSpPr>
          <p:cNvPr id="8" name="Text Box 7"/>
          <p:cNvSpPr txBox="1">
            <a:spLocks noChangeArrowheads="1"/>
          </p:cNvSpPr>
          <p:nvPr/>
        </p:nvSpPr>
        <p:spPr bwMode="auto">
          <a:xfrm>
            <a:off x="6324600" y="6226628"/>
            <a:ext cx="2590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bg2"/>
              </a:buClr>
              <a:buSzPct val="75000"/>
              <a:buFont typeface="Wingdings" pitchFamily="2" charset="2"/>
              <a:buChar char="n"/>
              <a:defRPr sz="3200">
                <a:solidFill>
                  <a:schemeClr val="tx1"/>
                </a:solidFill>
                <a:latin typeface="Arial" charset="0"/>
              </a:defRPr>
            </a:lvl1pPr>
            <a:lvl2pPr marL="742950" indent="-285750">
              <a:spcBef>
                <a:spcPct val="20000"/>
              </a:spcBef>
              <a:buClr>
                <a:schemeClr val="accent2"/>
              </a:buClr>
              <a:buSzPct val="80000"/>
              <a:buFont typeface="Wingdings" pitchFamily="2" charset="2"/>
              <a:buChar char="¨"/>
              <a:defRPr sz="2800">
                <a:solidFill>
                  <a:schemeClr val="tx1"/>
                </a:solidFill>
                <a:latin typeface="Arial" charset="0"/>
              </a:defRPr>
            </a:lvl2pPr>
            <a:lvl3pPr marL="1143000" indent="-228600">
              <a:spcBef>
                <a:spcPct val="20000"/>
              </a:spcBef>
              <a:buClr>
                <a:schemeClr val="bg2"/>
              </a:buClr>
              <a:buSzPct val="65000"/>
              <a:buFont typeface="Wingdings" pitchFamily="2" charset="2"/>
              <a:buChar char="n"/>
              <a:defRPr sz="2400">
                <a:solidFill>
                  <a:schemeClr val="tx1"/>
                </a:solidFill>
                <a:latin typeface="Arial" charset="0"/>
              </a:defRPr>
            </a:lvl3pPr>
            <a:lvl4pPr marL="1600200" indent="-228600">
              <a:spcBef>
                <a:spcPct val="20000"/>
              </a:spcBef>
              <a:buClr>
                <a:schemeClr val="accent2"/>
              </a:buClr>
              <a:buSzPct val="70000"/>
              <a:buFont typeface="Wingdings" pitchFamily="2" charset="2"/>
              <a:buChar char="¨"/>
              <a:defRPr sz="2000">
                <a:solidFill>
                  <a:schemeClr val="tx1"/>
                </a:solidFill>
                <a:latin typeface="Arial" charset="0"/>
              </a:defRPr>
            </a:lvl4pPr>
            <a:lvl5pPr marL="2057400" indent="-228600">
              <a:spcBef>
                <a:spcPct val="20000"/>
              </a:spcBef>
              <a:buClr>
                <a:schemeClr val="bg2"/>
              </a:buClr>
              <a:buFont typeface="Wingdings" pitchFamily="2" charset="2"/>
              <a:buChar char="§"/>
              <a:defRPr sz="2000">
                <a:solidFill>
                  <a:schemeClr val="tx1"/>
                </a:solidFill>
                <a:latin typeface="Arial" charset="0"/>
              </a:defRPr>
            </a:lvl5pPr>
            <a:lvl6pPr marL="25146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6pPr>
            <a:lvl7pPr marL="29718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7pPr>
            <a:lvl8pPr marL="34290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8pPr>
            <a:lvl9pPr marL="3886200" indent="-228600" eaLnBrk="0" fontAlgn="base" hangingPunct="0">
              <a:spcBef>
                <a:spcPct val="20000"/>
              </a:spcBef>
              <a:spcAft>
                <a:spcPct val="0"/>
              </a:spcAft>
              <a:buClr>
                <a:schemeClr val="bg2"/>
              </a:buClr>
              <a:buFont typeface="Wingdings" pitchFamily="2" charset="2"/>
              <a:buChar char="§"/>
              <a:defRPr sz="2000">
                <a:solidFill>
                  <a:schemeClr val="tx1"/>
                </a:solidFill>
                <a:latin typeface="Arial" charset="0"/>
              </a:defRPr>
            </a:lvl9pPr>
          </a:lstStyle>
          <a:p>
            <a:pPr>
              <a:spcBef>
                <a:spcPct val="50000"/>
              </a:spcBef>
              <a:buClrTx/>
              <a:buSzTx/>
              <a:buFontTx/>
              <a:buNone/>
            </a:pPr>
            <a:r>
              <a:rPr lang="en-US" altLang="en-US" sz="2400" dirty="0">
                <a:latin typeface="Times New Roman" pitchFamily="18" charset="0"/>
              </a:rPr>
              <a:t> </a:t>
            </a:r>
            <a:r>
              <a:rPr lang="en-US" altLang="en-US" sz="2400" b="1" dirty="0">
                <a:latin typeface="Times New Roman" pitchFamily="18" charset="0"/>
              </a:rPr>
              <a:t>...Different </a:t>
            </a:r>
            <a:r>
              <a:rPr lang="en-US" altLang="en-US" sz="2400" b="1" dirty="0" smtClean="0">
                <a:latin typeface="Times New Roman" pitchFamily="18" charset="0"/>
              </a:rPr>
              <a:t>Plan</a:t>
            </a:r>
            <a:endParaRPr lang="en-US" altLang="en-US" sz="2400" b="1" dirty="0">
              <a:latin typeface="Times New Roman" pitchFamily="18" charset="0"/>
            </a:endParaRPr>
          </a:p>
        </p:txBody>
      </p:sp>
    </p:spTree>
    <p:extLst>
      <p:ext uri="{BB962C8B-B14F-4D97-AF65-F5344CB8AC3E}">
        <p14:creationId xmlns:p14="http://schemas.microsoft.com/office/powerpoint/2010/main" val="66461871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Calculating Milk to Feed Margins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Correlated with profit on dairy farms</a:t>
            </a:r>
          </a:p>
          <a:p>
            <a:pPr lvl="1"/>
            <a:r>
              <a:rPr lang="en-US" dirty="0" smtClean="0"/>
              <a:t>Milk is largest source of revenue and feed is largest expense</a:t>
            </a:r>
          </a:p>
          <a:p>
            <a:endParaRPr lang="en-US" dirty="0"/>
          </a:p>
          <a:p>
            <a:r>
              <a:rPr lang="en-US" dirty="0" smtClean="0"/>
              <a:t>Use historic information on milk prices and feed purchases plus homegrown feed</a:t>
            </a:r>
          </a:p>
          <a:p>
            <a:endParaRPr lang="en-US" dirty="0"/>
          </a:p>
          <a:p>
            <a:r>
              <a:rPr lang="en-US" dirty="0" smtClean="0"/>
              <a:t>3-5 years information is preferred </a:t>
            </a:r>
          </a:p>
          <a:p>
            <a:pPr lvl="1"/>
            <a:r>
              <a:rPr lang="en-US" dirty="0" smtClean="0"/>
              <a:t>Recent years include highs (2011) and lows (2009, 2012)</a:t>
            </a:r>
          </a:p>
        </p:txBody>
      </p:sp>
    </p:spTree>
    <p:extLst>
      <p:ext uri="{BB962C8B-B14F-4D97-AF65-F5344CB8AC3E}">
        <p14:creationId xmlns:p14="http://schemas.microsoft.com/office/powerpoint/2010/main" val="20937307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dairy operation’s IOFC</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12890807"/>
              </p:ext>
            </p:extLst>
          </p:nvPr>
        </p:nvGraphicFramePr>
        <p:xfrm>
          <a:off x="228600" y="1611602"/>
          <a:ext cx="8839200" cy="3846090"/>
        </p:xfrm>
        <a:graphic>
          <a:graphicData uri="http://schemas.openxmlformats.org/drawingml/2006/table">
            <a:tbl>
              <a:tblPr firstRow="1" firstCol="1" bandRow="1">
                <a:tableStyleId>{5C22544A-7EE6-4342-B048-85BDC9FD1C3A}</a:tableStyleId>
              </a:tblPr>
              <a:tblGrid>
                <a:gridCol w="1143000"/>
                <a:gridCol w="990600"/>
                <a:gridCol w="990600"/>
                <a:gridCol w="838200"/>
                <a:gridCol w="1524000"/>
                <a:gridCol w="1295400"/>
                <a:gridCol w="1066800"/>
                <a:gridCol w="990600"/>
              </a:tblGrid>
              <a:tr h="1524762">
                <a:tc>
                  <a:txBody>
                    <a:bodyPr/>
                    <a:lstStyle/>
                    <a:p>
                      <a:pPr>
                        <a:lnSpc>
                          <a:spcPct val="115000"/>
                        </a:lnSpc>
                      </a:pPr>
                      <a:endParaRPr lang="en-US" sz="2200" b="1"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2200" b="1" dirty="0">
                          <a:effectLst/>
                        </a:rPr>
                        <a:t>Milk cows</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Milk </a:t>
                      </a:r>
                      <a:r>
                        <a:rPr lang="en-US" sz="2200" b="1" dirty="0" smtClean="0">
                          <a:effectLst/>
                        </a:rPr>
                        <a:t>prod.</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Milk price</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Milk </a:t>
                      </a:r>
                      <a:r>
                        <a:rPr lang="en-US" sz="2200" b="1" dirty="0" smtClean="0">
                          <a:effectLst/>
                        </a:rPr>
                        <a:t>revenue</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Feed cost</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smtClean="0">
                          <a:effectLst/>
                        </a:rPr>
                        <a:t>IOFC</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IOFC margin</a:t>
                      </a:r>
                      <a:endParaRPr lang="en-US" sz="2200" b="1" dirty="0">
                        <a:effectLst/>
                        <a:latin typeface="Calibri"/>
                        <a:ea typeface="Calibri"/>
                        <a:cs typeface="Times New Roman"/>
                      </a:endParaRPr>
                    </a:p>
                  </a:txBody>
                  <a:tcPr marL="68580" marR="68580" marT="0" marB="0" anchor="b"/>
                </a:tc>
              </a:tr>
              <a:tr h="613600">
                <a:tc>
                  <a:txBody>
                    <a:bodyPr/>
                    <a:lstStyle/>
                    <a:p>
                      <a:pPr>
                        <a:lnSpc>
                          <a:spcPct val="115000"/>
                        </a:lnSpc>
                      </a:pPr>
                      <a:endParaRPr lang="en-US" sz="2200" b="1" dirty="0">
                        <a:effectLst/>
                        <a:latin typeface="Calibri"/>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Head</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a:effectLst/>
                        </a:rPr>
                        <a:t>cwt</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$/cwt</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$/cwt</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u="sng" dirty="0">
                          <a:effectLst/>
                        </a:rPr>
                        <a:t>$/cwt</a:t>
                      </a:r>
                      <a:endParaRPr lang="en-US" sz="2200" b="1" dirty="0">
                        <a:effectLst/>
                        <a:latin typeface="Calibri"/>
                        <a:ea typeface="Calibri"/>
                        <a:cs typeface="Times New Roman"/>
                      </a:endParaRPr>
                    </a:p>
                  </a:txBody>
                  <a:tcPr marL="68580" marR="68580" marT="0" marB="0" anchor="b"/>
                </a:tc>
              </a:tr>
              <a:tr h="853220">
                <a:tc>
                  <a:txBody>
                    <a:bodyPr/>
                    <a:lstStyle/>
                    <a:p>
                      <a:pPr marL="0" marR="0">
                        <a:lnSpc>
                          <a:spcPct val="115000"/>
                        </a:lnSpc>
                        <a:spcBef>
                          <a:spcPts val="0"/>
                        </a:spcBef>
                        <a:spcAft>
                          <a:spcPts val="0"/>
                        </a:spcAft>
                      </a:pPr>
                      <a:r>
                        <a:rPr lang="en-US" sz="2200" b="1" dirty="0" smtClean="0">
                          <a:effectLst/>
                        </a:rPr>
                        <a:t>Leaders</a:t>
                      </a:r>
                      <a:r>
                        <a:rPr lang="en-US" sz="2200" b="1" baseline="0" dirty="0" smtClean="0">
                          <a:effectLst/>
                        </a:rPr>
                        <a:t> Dairy</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161</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37,004</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20.03</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741,190</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517,316</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223,874</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6.05</a:t>
                      </a:r>
                      <a:endParaRPr lang="en-US" sz="2200" b="1" dirty="0">
                        <a:effectLst/>
                        <a:latin typeface="Calibri"/>
                        <a:ea typeface="Calibri"/>
                        <a:cs typeface="Times New Roman"/>
                      </a:endParaRPr>
                    </a:p>
                  </a:txBody>
                  <a:tcPr marL="68580" marR="68580" marT="0" marB="0" anchor="b"/>
                </a:tc>
              </a:tr>
              <a:tr h="854508">
                <a:tc>
                  <a:txBody>
                    <a:bodyPr/>
                    <a:lstStyle/>
                    <a:p>
                      <a:pPr marL="0" marR="0">
                        <a:lnSpc>
                          <a:spcPct val="115000"/>
                        </a:lnSpc>
                        <a:spcBef>
                          <a:spcPts val="0"/>
                        </a:spcBef>
                        <a:spcAft>
                          <a:spcPts val="0"/>
                        </a:spcAft>
                      </a:pPr>
                      <a:r>
                        <a:rPr lang="en-US" sz="2200" b="1" dirty="0" smtClean="0">
                          <a:effectLst/>
                        </a:rPr>
                        <a:t>Legends</a:t>
                      </a:r>
                      <a:r>
                        <a:rPr lang="en-US" sz="2200" b="1" baseline="0" dirty="0" smtClean="0">
                          <a:effectLst/>
                        </a:rPr>
                        <a:t> Dairy</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324</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82,766</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20.23</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1,674,356</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a:effectLst/>
                        </a:rPr>
                        <a:t>1,160,379</a:t>
                      </a:r>
                      <a:endParaRPr lang="en-US" sz="2200" b="1">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513,977</a:t>
                      </a:r>
                      <a:endParaRPr lang="en-US" sz="2200" b="1" dirty="0">
                        <a:effectLst/>
                        <a:latin typeface="Calibri"/>
                        <a:ea typeface="Calibri"/>
                        <a:cs typeface="Times New Roman"/>
                      </a:endParaRPr>
                    </a:p>
                  </a:txBody>
                  <a:tcPr marL="68580" marR="68580" marT="0" marB="0" anchor="b"/>
                </a:tc>
                <a:tc>
                  <a:txBody>
                    <a:bodyPr/>
                    <a:lstStyle/>
                    <a:p>
                      <a:pPr marL="0" marR="0" algn="ctr">
                        <a:lnSpc>
                          <a:spcPct val="115000"/>
                        </a:lnSpc>
                        <a:spcBef>
                          <a:spcPts val="0"/>
                        </a:spcBef>
                        <a:spcAft>
                          <a:spcPts val="0"/>
                        </a:spcAft>
                      </a:pPr>
                      <a:r>
                        <a:rPr lang="en-US" sz="2200" b="1" dirty="0">
                          <a:effectLst/>
                        </a:rPr>
                        <a:t>6.21</a:t>
                      </a:r>
                      <a:endParaRPr lang="en-US" sz="2200" b="1" dirty="0">
                        <a:effectLst/>
                        <a:latin typeface="Calibri"/>
                        <a:ea typeface="Calibri"/>
                        <a:cs typeface="Times New Roman"/>
                      </a:endParaRPr>
                    </a:p>
                  </a:txBody>
                  <a:tcPr marL="68580" marR="68580" marT="0" marB="0" anchor="b"/>
                </a:tc>
              </a:tr>
            </a:tbl>
          </a:graphicData>
        </a:graphic>
      </p:graphicFrame>
    </p:spTree>
    <p:extLst>
      <p:ext uri="{BB962C8B-B14F-4D97-AF65-F5344CB8AC3E}">
        <p14:creationId xmlns:p14="http://schemas.microsoft.com/office/powerpoint/2010/main" val="1858921777"/>
      </p:ext>
    </p:extLst>
  </p:cSld>
  <p:clrMapOvr>
    <a:masterClrMapping/>
  </p:clrMapOvr>
  <p:timing>
    <p:tnLst>
      <p:par>
        <p:cTn id="1" dur="indefinite" restart="never" nodeType="tmRoot"/>
      </p:par>
    </p:tnLst>
  </p:timing>
</p:sld>
</file>

<file path=ppt/theme/theme1.xml><?xml version="1.0" encoding="utf-8"?>
<a:theme xmlns:a="http://schemas.openxmlformats.org/drawingml/2006/main" name="DMAP 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MAP 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DMAP L.potx</Template>
  <TotalTime>15602</TotalTime>
  <Words>1575</Words>
  <Application>Microsoft Office PowerPoint</Application>
  <PresentationFormat>On-screen Show (4:3)</PresentationFormat>
  <Paragraphs>402</Paragraphs>
  <Slides>35</Slides>
  <Notes>16</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DMAP L</vt:lpstr>
      <vt:lpstr>Pixel</vt:lpstr>
      <vt:lpstr>1_DMAP L</vt:lpstr>
      <vt:lpstr>Margin Protection Program for Dairy Producers: Ideas on Mitigating Financial Risk</vt:lpstr>
      <vt:lpstr>Who is the National Program on Dairy Markets and Policy  A voluntary association of Land Grant agricultural economists who share an interest in the economics of dairy markets and policy and who are committed to provide educational and research materials to assist policy-makers and dairy industry decision-makers.</vt:lpstr>
      <vt:lpstr>What is the MPP-Dairy Producer Decision Education Project?</vt:lpstr>
      <vt:lpstr>Presentation Outline (How to think about my operations need for MMP)</vt:lpstr>
      <vt:lpstr>Presentation Outline (How to think about my operations need for MMP)</vt:lpstr>
      <vt:lpstr>How do you know if your farm is at risk?</vt:lpstr>
      <vt:lpstr>PowerPoint Presentation</vt:lpstr>
      <vt:lpstr>Calculating Milk to Feed Margins</vt:lpstr>
      <vt:lpstr>Examples of dairy operation’s IOFC</vt:lpstr>
      <vt:lpstr>Relationship to ADPM  to Dairy Farm Record IOFC Margin (annual basis)</vt:lpstr>
      <vt:lpstr>PowerPoint Presentation</vt:lpstr>
      <vt:lpstr>Determining Risk Exposure  from Unanticipated Low Margins</vt:lpstr>
      <vt:lpstr>Potential decrease in  IOFC margin from 2013 level</vt:lpstr>
      <vt:lpstr>Leaders Dairy Balance Sheet, January 1, 2014</vt:lpstr>
      <vt:lpstr>Legends Dairy Balance Sheet January 1, 2014</vt:lpstr>
      <vt:lpstr>Dairy 2013 six pack  </vt:lpstr>
      <vt:lpstr>Key Measures of Financial Strength</vt:lpstr>
      <vt:lpstr>Liquidity: Working Capital</vt:lpstr>
      <vt:lpstr>Liquidity: Working Capital</vt:lpstr>
      <vt:lpstr> Current Ratio = (Current Farm Assets)         (Current Farm Liabilities)</vt:lpstr>
      <vt:lpstr>Liquidity: Current Ratio</vt:lpstr>
      <vt:lpstr>Solvency: Debt to Asset Ratio</vt:lpstr>
      <vt:lpstr>Debt to Asset Ratio</vt:lpstr>
      <vt:lpstr>Debt to Asset Ratio</vt:lpstr>
      <vt:lpstr>Can your Debt to Asset ratio be too high or too low ?</vt:lpstr>
      <vt:lpstr>Debt to Asset Ratio (D/A)  = (Total Farm Liabilities) (Total Farm Assets) </vt:lpstr>
      <vt:lpstr>Solvency: Debt/Asset</vt:lpstr>
      <vt:lpstr>Debt/Asset &amp; Cash Flow</vt:lpstr>
      <vt:lpstr>How do you handle poor margins?</vt:lpstr>
      <vt:lpstr>How can MPP Protect  Farm Financial Assets?</vt:lpstr>
      <vt:lpstr>Identify your Financial Tolerance for Risk</vt:lpstr>
      <vt:lpstr>Select a combination of CL and C% that your checkbook can accommodate</vt:lpstr>
      <vt:lpstr>How Inadequate of a Margin can your Operation Withstand?</vt:lpstr>
      <vt:lpstr>Conclusions</vt:lpstr>
      <vt:lpstr>Margin Protection Program for Dairy Producers: Ideas on Mitigating Financial Risk</vt:lpstr>
    </vt:vector>
  </TitlesOfParts>
  <Company>Cornell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Novakovic</dc:creator>
  <cp:lastModifiedBy>Cameron Thraen</cp:lastModifiedBy>
  <cp:revision>142</cp:revision>
  <dcterms:created xsi:type="dcterms:W3CDTF">2014-08-13T17:36:41Z</dcterms:created>
  <dcterms:modified xsi:type="dcterms:W3CDTF">2014-09-08T13:05:01Z</dcterms:modified>
</cp:coreProperties>
</file>